
<file path=[Content_Types].xml><?xml version="1.0" encoding="utf-8"?>
<Types xmlns="http://schemas.openxmlformats.org/package/2006/content-types">
  <Default Extension="bin" ContentType="application/vnd.openxmlformats-officedocument.presentationml.printerSettings"/>
  <Default Extension="rels" ContentType="application/vnd.openxmlformats-package.relationships+xml"/>
  <Default Extension="jpeg" ContentType="image/jpeg"/>
  <Default Extension="xml" ContentType="application/xml"/>
  <Default Extension="fntdata" ContentType="application/x-fontdata"/>
  <Override PartName="/ppt/presentation.xml" ContentType="application/vnd.openxmlformats-officedocument.presentationml.presentation.main+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11.xml" ContentType="application/vnd.openxmlformats-officedocument.presentationml.slide+xml"/>
  <Override PartName="/ppt/slides/slide20.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embedTrueTypeFonts="1" autoCompressPictures="0">
  <p:sldMasterIdLst>
    <p:sldMasterId id="2147483648" r:id="rId1"/>
  </p:sldMasterIdLst>
  <p:notesMasterIdLst>
    <p:notesMasterId r:id="rId23"/>
  </p:notesMasterIdLst>
  <p:handoutMasterIdLst>
    <p:handoutMasterId r:id="rId24"/>
  </p:handoutMasterIdLst>
  <p:sldIdLst>
    <p:sldId id="256" r:id="rId2"/>
    <p:sldId id="270" r:id="rId3"/>
    <p:sldId id="289" r:id="rId4"/>
    <p:sldId id="303" r:id="rId5"/>
    <p:sldId id="290" r:id="rId6"/>
    <p:sldId id="291" r:id="rId7"/>
    <p:sldId id="292" r:id="rId8"/>
    <p:sldId id="293" r:id="rId9"/>
    <p:sldId id="294" r:id="rId10"/>
    <p:sldId id="295" r:id="rId11"/>
    <p:sldId id="296" r:id="rId12"/>
    <p:sldId id="297" r:id="rId13"/>
    <p:sldId id="272" r:id="rId14"/>
    <p:sldId id="300" r:id="rId15"/>
    <p:sldId id="301" r:id="rId16"/>
    <p:sldId id="302" r:id="rId17"/>
    <p:sldId id="299" r:id="rId18"/>
    <p:sldId id="298" r:id="rId19"/>
    <p:sldId id="279" r:id="rId20"/>
    <p:sldId id="280" r:id="rId21"/>
    <p:sldId id="258" r:id="rId22"/>
  </p:sldIdLst>
  <p:sldSz cx="9144000" cy="6858000" type="screen4x3"/>
  <p:notesSz cx="6858000" cy="9144000"/>
  <p:embeddedFontLst>
    <p:embeddedFont>
      <p:font typeface="Calibri"/>
      <p:regular r:id="rId25"/>
      <p:bold r:id="rId26"/>
      <p:italic r:id="rId27"/>
      <p:boldItalic r:id="rId28"/>
    </p:embeddedFont>
  </p:embeddedFontLst>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extLst>
    <p:ext uri="{E76CE94A-603C-4142-B9EB-6D1370010A27}">
      <p14:discardImageEditData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0"/>
    </p:ext>
    <p:ext uri="{D31A062A-798A-4329-ABDD-BBA856620510}">
      <p14:defaultImageDpi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589" autoAdjust="0"/>
    <p:restoredTop sz="94678" autoAdjust="0"/>
  </p:normalViewPr>
  <p:slideViewPr>
    <p:cSldViewPr snapToObjects="1">
      <p:cViewPr>
        <p:scale>
          <a:sx n="100" d="100"/>
          <a:sy n="100" d="100"/>
        </p:scale>
        <p:origin x="-2592" y="-1096"/>
      </p:cViewPr>
      <p:guideLst>
        <p:guide orient="horz" pos="1691"/>
        <p:guide orient="horz" pos="1931"/>
        <p:guide pos="5391"/>
        <p:guide pos="793"/>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07" d="100"/>
          <a:sy n="107" d="100"/>
        </p:scale>
        <p:origin x="-3232" y="-11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font" Target="fonts/font2.fntdata"/><Relationship Id="rId13" Type="http://schemas.openxmlformats.org/officeDocument/2006/relationships/slide" Target="slides/slide12.xml"/><Relationship Id="rId18" Type="http://schemas.openxmlformats.org/officeDocument/2006/relationships/slide" Target="slides/slide17.xml"/><Relationship Id="rId21" Type="http://schemas.openxmlformats.org/officeDocument/2006/relationships/slide" Target="slides/slide20.xml"/><Relationship Id="rId3" Type="http://schemas.openxmlformats.org/officeDocument/2006/relationships/slide" Target="slides/slide2.xml"/><Relationship Id="rId34" Type="http://schemas.openxmlformats.org/officeDocument/2006/relationships/customXml" Target="../customXml/item1.xml"/><Relationship Id="rId25" Type="http://schemas.openxmlformats.org/officeDocument/2006/relationships/font" Target="fonts/font1.fntdata"/><Relationship Id="rId7" Type="http://schemas.openxmlformats.org/officeDocument/2006/relationships/slide" Target="slides/slide6.xml"/><Relationship Id="rId33"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20" Type="http://schemas.openxmlformats.org/officeDocument/2006/relationships/slide" Target="slides/slide19.xml"/><Relationship Id="rId29" Type="http://schemas.openxmlformats.org/officeDocument/2006/relationships/printerSettings" Target="printerSettings/printerSettings1.bin"/><Relationship Id="rId2" Type="http://schemas.openxmlformats.org/officeDocument/2006/relationships/slide" Target="slides/slide1.xml"/><Relationship Id="rId16" Type="http://schemas.openxmlformats.org/officeDocument/2006/relationships/slide" Target="slides/slide15.xml"/><Relationship Id="rId24" Type="http://schemas.openxmlformats.org/officeDocument/2006/relationships/handoutMaster" Target="handoutMasters/handoutMaster1.xml"/><Relationship Id="rId1" Type="http://schemas.openxmlformats.org/officeDocument/2006/relationships/slideMaster" Target="slideMasters/slideMaster1.xml"/><Relationship Id="rId32" Type="http://schemas.openxmlformats.org/officeDocument/2006/relationships/theme" Target="theme/theme1.xml"/><Relationship Id="rId6" Type="http://schemas.openxmlformats.org/officeDocument/2006/relationships/slide" Target="slides/slide5.xml"/><Relationship Id="rId11"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36" Type="http://schemas.openxmlformats.org/officeDocument/2006/relationships/customXml" Target="../customXml/item3.xml"/><Relationship Id="rId3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22" Type="http://schemas.openxmlformats.org/officeDocument/2006/relationships/slide" Target="slides/slide21.xml"/><Relationship Id="rId27" Type="http://schemas.openxmlformats.org/officeDocument/2006/relationships/font" Target="fonts/font3.fntdata"/><Relationship Id="rId4" Type="http://schemas.openxmlformats.org/officeDocument/2006/relationships/slide" Target="slides/slide3.xml"/><Relationship Id="rId30" Type="http://schemas.openxmlformats.org/officeDocument/2006/relationships/presProps" Target="presProps.xml"/><Relationship Id="rId9" Type="http://schemas.openxmlformats.org/officeDocument/2006/relationships/slide" Target="slides/slide8.xml"/><Relationship Id="rId14" Type="http://schemas.openxmlformats.org/officeDocument/2006/relationships/slide" Target="slides/slide13.xml"/><Relationship Id="rId35" Type="http://schemas.openxmlformats.org/officeDocument/2006/relationships/customXml" Target="../customXml/item2.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2D4557-25C8-E24E-8677-A90EAA8D832E}" type="datetimeFigureOut">
              <a:rPr lang="de-DE" smtClean="0"/>
              <a:pPr/>
              <a:t>09.05.2016</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7F0C7C-5DB3-E04B-872B-30B544E417CF}" type="slidenum">
              <a:rPr lang="de-DE" smtClean="0"/>
              <a:pPr/>
              <a:t>‹Nr.›</a:t>
            </a:fld>
            <a:endParaRPr lang="de-DE"/>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4979010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E3D62D-42F8-D647-8D48-7B1FC9912215}" type="datetimeFigureOut">
              <a:rPr lang="de-DE" smtClean="0"/>
              <a:pPr/>
              <a:t>09.05.2016</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092100-8FDF-5F45-8D7D-DFC2D6E81570}" type="slidenum">
              <a:rPr lang="de-DE" smtClean="0"/>
              <a:pPr/>
              <a:t>‹Nr.›</a:t>
            </a:fld>
            <a:endParaRPr lang="de-DE"/>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27989303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B092100-8FDF-5F45-8D7D-DFC2D6E81570}" type="slidenum">
              <a:rPr lang="de-DE" smtClean="0"/>
              <a:pPr/>
              <a:t>1</a:t>
            </a:fld>
            <a:endParaRPr lang="de-DE"/>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2847616339"/>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092100-8FDF-5F45-8D7D-DFC2D6E81570}" type="slidenum">
              <a:rPr lang="de-DE" smtClean="0"/>
              <a:pPr/>
              <a:t>10</a:t>
            </a:fld>
            <a:endParaRPr lang="de-DE"/>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3172003941"/>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092100-8FDF-5F45-8D7D-DFC2D6E81570}" type="slidenum">
              <a:rPr lang="de-DE" smtClean="0"/>
              <a:pPr/>
              <a:t>11</a:t>
            </a:fld>
            <a:endParaRPr lang="de-DE"/>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3172003941"/>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092100-8FDF-5F45-8D7D-DFC2D6E81570}" type="slidenum">
              <a:rPr lang="de-DE" smtClean="0"/>
              <a:pPr/>
              <a:t>12</a:t>
            </a:fld>
            <a:endParaRPr lang="de-DE"/>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3172003941"/>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092100-8FDF-5F45-8D7D-DFC2D6E81570}" type="slidenum">
              <a:rPr lang="de-DE" smtClean="0"/>
              <a:pPr/>
              <a:t>2</a:t>
            </a:fld>
            <a:endParaRPr lang="de-DE"/>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3172003941"/>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092100-8FDF-5F45-8D7D-DFC2D6E81570}" type="slidenum">
              <a:rPr lang="de-DE" smtClean="0"/>
              <a:pPr/>
              <a:t>3</a:t>
            </a:fld>
            <a:endParaRPr lang="de-DE"/>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3172003941"/>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092100-8FDF-5F45-8D7D-DFC2D6E81570}" type="slidenum">
              <a:rPr lang="de-DE" smtClean="0"/>
              <a:pPr/>
              <a:t>4</a:t>
            </a:fld>
            <a:endParaRPr lang="de-DE"/>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3172003941"/>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092100-8FDF-5F45-8D7D-DFC2D6E81570}" type="slidenum">
              <a:rPr lang="de-DE" smtClean="0"/>
              <a:pPr/>
              <a:t>5</a:t>
            </a:fld>
            <a:endParaRPr lang="de-DE"/>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3172003941"/>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092100-8FDF-5F45-8D7D-DFC2D6E81570}" type="slidenum">
              <a:rPr lang="de-DE" smtClean="0"/>
              <a:pPr/>
              <a:t>6</a:t>
            </a:fld>
            <a:endParaRPr lang="de-DE"/>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3172003941"/>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092100-8FDF-5F45-8D7D-DFC2D6E81570}" type="slidenum">
              <a:rPr lang="de-DE" smtClean="0"/>
              <a:pPr/>
              <a:t>7</a:t>
            </a:fld>
            <a:endParaRPr lang="de-DE"/>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3172003941"/>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092100-8FDF-5F45-8D7D-DFC2D6E81570}" type="slidenum">
              <a:rPr lang="de-DE" smtClean="0"/>
              <a:pPr/>
              <a:t>8</a:t>
            </a:fld>
            <a:endParaRPr lang="de-DE"/>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3172003941"/>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092100-8FDF-5F45-8D7D-DFC2D6E81570}" type="slidenum">
              <a:rPr lang="de-DE" smtClean="0"/>
              <a:pPr/>
              <a:t>9</a:t>
            </a:fld>
            <a:endParaRPr lang="de-DE"/>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3172003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dirty="0" smtClean="0"/>
              <a:t>Mastertitelformat bearbeiten</a:t>
            </a:r>
            <a:endParaRPr lang="de-DE"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Master-Untertitelformat bearbeiten</a:t>
            </a:r>
            <a:endParaRPr lang="de-DE" dirty="0"/>
          </a:p>
        </p:txBody>
      </p:sp>
      <p:sp>
        <p:nvSpPr>
          <p:cNvPr id="4" name="Datumsplatzhalter 3"/>
          <p:cNvSpPr>
            <a:spLocks noGrp="1"/>
          </p:cNvSpPr>
          <p:nvPr>
            <p:ph type="dt" sz="half" idx="10"/>
          </p:nvPr>
        </p:nvSpPr>
        <p:spPr/>
        <p:txBody>
          <a:bodyPr/>
          <a:lstStyle/>
          <a:p>
            <a:fld id="{1E0A1610-B220-B54A-9FAD-39CAE0ADE87A}" type="datetime1">
              <a:rPr lang="de-DE" smtClean="0"/>
              <a:pPr/>
              <a:t>09.05.2016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E4ED3FA-C623-9C4C-9F77-F67245FBC70A}" type="slidenum">
              <a:rPr lang="de-DE" smtClean="0"/>
              <a:pPr/>
              <a:t>‹Nr.›</a:t>
            </a:fld>
            <a:endParaRPr lang="de-DE"/>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752824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83105"/>
            <a:ext cx="2252133" cy="1143000"/>
          </a:xfrm>
          <a:prstGeom prst="rect">
            <a:avLst/>
          </a:prstGeom>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2CAAB72-B880-CA49-9AEE-B888F723A7E1}" type="datetime1">
              <a:rPr lang="de-DE" smtClean="0"/>
              <a:pPr/>
              <a:t>09.05.2016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E4ED3FA-C623-9C4C-9F77-F67245FBC70A}" type="slidenum">
              <a:rPr lang="de-DE" smtClean="0"/>
              <a:pPr/>
              <a:t>‹Nr.›</a:t>
            </a:fld>
            <a:endParaRPr lang="de-DE"/>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248590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337D414-5E0E-6E4D-8F32-C79D86F1AB76}" type="datetime1">
              <a:rPr lang="de-DE" smtClean="0"/>
              <a:pPr/>
              <a:t>09.05.2016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E4ED3FA-C623-9C4C-9F77-F67245FBC70A}" type="slidenum">
              <a:rPr lang="de-DE" smtClean="0"/>
              <a:pPr/>
              <a:t>‹Nr.›</a:t>
            </a:fld>
            <a:endParaRPr lang="de-DE"/>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3663730591"/>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83105"/>
            <a:ext cx="2252133" cy="1143000"/>
          </a:xfrm>
          <a:prstGeom prst="rect">
            <a:avLst/>
          </a:prstGeom>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DC7361B-B160-9A4C-9FBF-2863E9A77BB8}" type="datetime1">
              <a:rPr lang="de-DE" smtClean="0"/>
              <a:pPr/>
              <a:t>09.05.2016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E4ED3FA-C623-9C4C-9F77-F67245FBC70A}" type="slidenum">
              <a:rPr lang="de-DE" smtClean="0"/>
              <a:pPr/>
              <a:t>‹Nr.›</a:t>
            </a:fld>
            <a:endParaRPr lang="de-DE"/>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2839493770"/>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umsplatzhalter 3"/>
          <p:cNvSpPr>
            <a:spLocks noGrp="1"/>
          </p:cNvSpPr>
          <p:nvPr>
            <p:ph type="dt" sz="half" idx="10"/>
          </p:nvPr>
        </p:nvSpPr>
        <p:spPr/>
        <p:txBody>
          <a:bodyPr/>
          <a:lstStyle/>
          <a:p>
            <a:fld id="{0F897DC4-1033-6640-A981-0E64FABE97AA}" type="datetime1">
              <a:rPr lang="de-DE" smtClean="0"/>
              <a:pPr/>
              <a:t>09.05.2016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E4ED3FA-C623-9C4C-9F77-F67245FBC70A}" type="slidenum">
              <a:rPr lang="de-DE" smtClean="0"/>
              <a:pPr/>
              <a:t>‹Nr.›</a:t>
            </a:fld>
            <a:endParaRPr lang="de-DE"/>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469422282"/>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83105"/>
            <a:ext cx="2252133" cy="1143000"/>
          </a:xfrm>
          <a:prstGeom prst="rect">
            <a:avLst/>
          </a:prstGeom>
        </p:spPr>
        <p:txBody>
          <a:bodyPr/>
          <a:lstStyle/>
          <a:p>
            <a:r>
              <a:rPr lang="de-DE" smtClean="0"/>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6E5352AB-61C8-F14C-93E9-C2D57C268643}" type="datetime1">
              <a:rPr lang="de-DE" smtClean="0"/>
              <a:pPr/>
              <a:t>09.05.2016</a:t>
            </a:fld>
            <a:endParaRPr lang="de-DE"/>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5E4ED3FA-C623-9C4C-9F77-F67245FBC70A}" type="slidenum">
              <a:rPr lang="de-DE" smtClean="0"/>
              <a:pPr/>
              <a:t>‹Nr.›</a:t>
            </a:fld>
            <a:endParaRPr lang="de-DE"/>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1604528139"/>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83105"/>
            <a:ext cx="2252133" cy="1143000"/>
          </a:xfrm>
          <a:prstGeom prst="rect">
            <a:avLst/>
          </a:prstGeom>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C7E96B7A-C5A7-D44A-8176-45C2296EC75A}" type="datetime1">
              <a:rPr lang="de-DE" smtClean="0"/>
              <a:pPr/>
              <a:t>09.05.2016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5E4ED3FA-C623-9C4C-9F77-F67245FBC70A}" type="slidenum">
              <a:rPr lang="de-DE" smtClean="0"/>
              <a:pPr/>
              <a:t>‹Nr.›</a:t>
            </a:fld>
            <a:endParaRPr lang="de-DE"/>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537721002"/>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83105"/>
            <a:ext cx="2252133" cy="1143000"/>
          </a:xfrm>
          <a:prstGeom prst="rect">
            <a:avLst/>
          </a:prstGeom>
        </p:spPr>
        <p:txBody>
          <a:bodyPr/>
          <a:lstStyle/>
          <a:p>
            <a:r>
              <a:rPr lang="de-DE" smtClean="0"/>
              <a:t>Mastertitelformat bearbeiten</a:t>
            </a:r>
            <a:endParaRPr lang="de-DE"/>
          </a:p>
        </p:txBody>
      </p:sp>
      <p:sp>
        <p:nvSpPr>
          <p:cNvPr id="3" name="Datumsplatzhalter 2"/>
          <p:cNvSpPr>
            <a:spLocks noGrp="1"/>
          </p:cNvSpPr>
          <p:nvPr>
            <p:ph type="dt" sz="half" idx="10"/>
          </p:nvPr>
        </p:nvSpPr>
        <p:spPr/>
        <p:txBody>
          <a:bodyPr/>
          <a:lstStyle/>
          <a:p>
            <a:fld id="{C8E808C7-F58D-5740-9AFD-1DC24C866DB3}" type="datetime1">
              <a:rPr lang="de-DE" smtClean="0"/>
              <a:pPr/>
              <a:t>09.05.2016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E4ED3FA-C623-9C4C-9F77-F67245FBC70A}" type="slidenum">
              <a:rPr lang="de-DE" smtClean="0"/>
              <a:pPr/>
              <a:t>‹Nr.›</a:t>
            </a:fld>
            <a:endParaRPr lang="de-DE"/>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2983070870"/>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6932EBC-24AB-D342-9284-250E18006031}" type="datetime1">
              <a:rPr lang="de-DE" smtClean="0"/>
              <a:pPr/>
              <a:t>09.05.2016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5E4ED3FA-C623-9C4C-9F77-F67245FBC70A}" type="slidenum">
              <a:rPr lang="de-DE" smtClean="0"/>
              <a:pPr/>
              <a:t>‹Nr.›</a:t>
            </a:fld>
            <a:endParaRPr lang="de-DE"/>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847613517"/>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p>
            <a:fld id="{90CEE428-1095-514A-9868-CD99DC85AB61}" type="datetime1">
              <a:rPr lang="de-DE" smtClean="0"/>
              <a:pPr/>
              <a:t>09.05.2016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E4ED3FA-C623-9C4C-9F77-F67245FBC70A}" type="slidenum">
              <a:rPr lang="de-DE" smtClean="0"/>
              <a:pPr/>
              <a:t>‹Nr.›</a:t>
            </a:fld>
            <a:endParaRPr lang="de-DE"/>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2970683149"/>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p>
            <a:fld id="{08DBB85F-BFC6-0047-98D2-C38F470D899E}" type="datetime1">
              <a:rPr lang="de-DE" smtClean="0"/>
              <a:pPr/>
              <a:t>09.05.2016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E4ED3FA-C623-9C4C-9F77-F67245FBC70A}" type="slidenum">
              <a:rPr lang="de-DE" smtClean="0"/>
              <a:pPr/>
              <a:t>‹Nr.›</a:t>
            </a:fld>
            <a:endParaRPr lang="de-DE"/>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7681568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endParaRPr lang="de-DE" dirty="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A97819-9C16-394A-8B26-135D76C817F4}" type="datetime1">
              <a:rPr lang="de-DE" smtClean="0"/>
              <a:pPr/>
              <a:t>09.05.2016</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de-DE" b="1" dirty="0" smtClean="0">
                <a:solidFill>
                  <a:schemeClr val="accent2"/>
                </a:solidFill>
              </a:rPr>
              <a:t>1</a:t>
            </a:r>
            <a:endParaRPr lang="de-DE" dirty="0"/>
          </a:p>
        </p:txBody>
      </p:sp>
      <p:pic>
        <p:nvPicPr>
          <p:cNvPr id="8" name="Bild 7" descr="Logo_Stift_4c_mT.jpg"/>
          <p:cNvPicPr>
            <a:picLocks noChangeAspect="1"/>
          </p:cNvPicPr>
          <p:nvPr userDrawn="1"/>
        </p:nvPicPr>
        <p:blipFill>
          <a:blip r:embed="rId13">
            <a:extLst>
              <a:ext uri="{28A0092B-C50C-407E-A947-70E740481C1C}">
                <a14:useLocalDpi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540000" y="283105"/>
            <a:ext cx="1354667" cy="778731"/>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1812638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ctrTitle"/>
          </p:nvPr>
        </p:nvSpPr>
        <p:spPr>
          <a:xfrm>
            <a:off x="2506127" y="2159331"/>
            <a:ext cx="4411133" cy="1845733"/>
          </a:xfrm>
        </p:spPr>
        <p:txBody>
          <a:bodyPr>
            <a:noAutofit/>
          </a:bodyPr>
          <a:lstStyle/>
          <a:p>
            <a:pPr algn="l"/>
            <a:r>
              <a:rPr lang="de-DE" sz="4000" dirty="0">
                <a:solidFill>
                  <a:schemeClr val="accent2"/>
                </a:solidFill>
              </a:rPr>
              <a:t>Leipziger Stiftung </a:t>
            </a:r>
            <a:r>
              <a:rPr lang="de-DE" sz="4000" dirty="0" smtClean="0"/>
              <a:t/>
            </a:r>
            <a:br>
              <a:rPr lang="de-DE" sz="4000" dirty="0" smtClean="0"/>
            </a:br>
            <a:r>
              <a:rPr lang="de-DE" sz="4000" dirty="0" smtClean="0">
                <a:solidFill>
                  <a:schemeClr val="accent1"/>
                </a:solidFill>
              </a:rPr>
              <a:t>für </a:t>
            </a:r>
            <a:r>
              <a:rPr lang="de-DE" sz="4000" dirty="0">
                <a:solidFill>
                  <a:schemeClr val="accent1"/>
                </a:solidFill>
              </a:rPr>
              <a:t>Innovation und </a:t>
            </a:r>
            <a:r>
              <a:rPr lang="de-DE" sz="4000" dirty="0" smtClean="0">
                <a:solidFill>
                  <a:schemeClr val="accent1"/>
                </a:solidFill>
              </a:rPr>
              <a:t>Technologietransfer</a:t>
            </a:r>
            <a:endParaRPr lang="de-DE" sz="4000" dirty="0">
              <a:solidFill>
                <a:schemeClr val="accent1"/>
              </a:solidFill>
            </a:endParaRPr>
          </a:p>
        </p:txBody>
      </p:sp>
      <p:sp>
        <p:nvSpPr>
          <p:cNvPr id="3" name="Untertitel 2"/>
          <p:cNvSpPr>
            <a:spLocks noGrp="1"/>
          </p:cNvSpPr>
          <p:nvPr>
            <p:ph type="subTitle" idx="1"/>
          </p:nvPr>
        </p:nvSpPr>
        <p:spPr>
          <a:xfrm>
            <a:off x="1177564" y="4509120"/>
            <a:ext cx="3538452" cy="1188920"/>
          </a:xfrm>
          <a:solidFill>
            <a:schemeClr val="bg1"/>
          </a:solidFill>
        </p:spPr>
        <p:txBody>
          <a:bodyPr anchor="t" anchorCtr="0">
            <a:normAutofit fontScale="92500" lnSpcReduction="20000"/>
          </a:bodyPr>
          <a:lstStyle/>
          <a:p>
            <a:pPr algn="l"/>
            <a:r>
              <a:rPr lang="de-DE" sz="2600" b="1" dirty="0" smtClean="0">
                <a:solidFill>
                  <a:schemeClr val="tx1"/>
                </a:solidFill>
              </a:rPr>
              <a:t>anregen,</a:t>
            </a:r>
          </a:p>
          <a:p>
            <a:pPr algn="l"/>
            <a:r>
              <a:rPr lang="de-DE" sz="2600" b="1" dirty="0">
                <a:solidFill>
                  <a:schemeClr val="tx1"/>
                </a:solidFill>
              </a:rPr>
              <a:t>b</a:t>
            </a:r>
            <a:r>
              <a:rPr lang="de-DE" sz="2600" b="1" dirty="0" smtClean="0">
                <a:solidFill>
                  <a:schemeClr val="tx1"/>
                </a:solidFill>
              </a:rPr>
              <a:t>ewegen</a:t>
            </a:r>
          </a:p>
          <a:p>
            <a:pPr algn="l"/>
            <a:r>
              <a:rPr lang="de-DE" sz="2600" b="1" kern="0" spc="50" dirty="0">
                <a:solidFill>
                  <a:schemeClr val="tx1"/>
                </a:solidFill>
              </a:rPr>
              <a:t>u</a:t>
            </a:r>
            <a:r>
              <a:rPr lang="de-DE" sz="2600" b="1" kern="0" spc="50" dirty="0" smtClean="0">
                <a:solidFill>
                  <a:schemeClr val="tx1"/>
                </a:solidFill>
              </a:rPr>
              <a:t>nd Initiative fördern</a:t>
            </a:r>
            <a:endParaRPr lang="de-DE" sz="2600" b="1" kern="0" spc="50" dirty="0">
              <a:solidFill>
                <a:schemeClr val="tx1"/>
              </a:solidFill>
            </a:endParaRPr>
          </a:p>
          <a:p>
            <a:endParaRPr lang="de-DE" sz="2400" b="1" dirty="0" smtClean="0">
              <a:solidFill>
                <a:schemeClr val="tx1"/>
              </a:solidFill>
            </a:endParaRPr>
          </a:p>
          <a:p>
            <a:endParaRPr lang="de-DE" sz="2400" b="1" dirty="0">
              <a:solidFill>
                <a:schemeClr val="tx1"/>
              </a:solidFill>
            </a:endParaRPr>
          </a:p>
        </p:txBody>
      </p:sp>
      <p:pic>
        <p:nvPicPr>
          <p:cNvPr id="6" name="Bild 5" descr="Logo_Stift_4c_mT.jp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355883" y="257554"/>
            <a:ext cx="2217817" cy="1274913"/>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22937884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endParaRPr lang="de-DE"/>
          </a:p>
        </p:txBody>
      </p:sp>
      <p:sp>
        <p:nvSpPr>
          <p:cNvPr id="3" name="Foliennummernplatzhalter 2"/>
          <p:cNvSpPr>
            <a:spLocks noGrp="1"/>
          </p:cNvSpPr>
          <p:nvPr>
            <p:ph type="sldNum" sz="quarter" idx="12"/>
          </p:nvPr>
        </p:nvSpPr>
        <p:spPr/>
        <p:txBody>
          <a:bodyPr/>
          <a:lstStyle/>
          <a:p>
            <a:fld id="{5E4ED3FA-C623-9C4C-9F77-F67245FBC70A}" type="slidenum">
              <a:rPr lang="de-DE" smtClean="0"/>
              <a:pPr/>
              <a:t>10</a:t>
            </a:fld>
            <a:endParaRPr lang="de-DE"/>
          </a:p>
        </p:txBody>
      </p:sp>
      <p:sp>
        <p:nvSpPr>
          <p:cNvPr id="4" name="Textfeld 3"/>
          <p:cNvSpPr txBox="1"/>
          <p:nvPr/>
        </p:nvSpPr>
        <p:spPr>
          <a:xfrm>
            <a:off x="1043610" y="1548000"/>
            <a:ext cx="4583939" cy="461665"/>
          </a:xfrm>
          <a:prstGeom prst="rect">
            <a:avLst/>
          </a:prstGeom>
          <a:solidFill>
            <a:schemeClr val="accent1"/>
          </a:solidFill>
        </p:spPr>
        <p:txBody>
          <a:bodyPr wrap="square" rtlCol="0">
            <a:spAutoFit/>
          </a:bodyPr>
          <a:lstStyle/>
          <a:p>
            <a:r>
              <a:rPr lang="de-DE" sz="2400" dirty="0" smtClean="0">
                <a:solidFill>
                  <a:schemeClr val="bg1"/>
                </a:solidFill>
              </a:rPr>
              <a:t>Voraussetzungen für die Förderung</a:t>
            </a:r>
            <a:endParaRPr lang="de-DE" sz="2400" dirty="0">
              <a:solidFill>
                <a:schemeClr val="bg1"/>
              </a:solidFill>
            </a:endParaRPr>
          </a:p>
        </p:txBody>
      </p:sp>
      <p:sp>
        <p:nvSpPr>
          <p:cNvPr id="6" name="Rechteck 5"/>
          <p:cNvSpPr/>
          <p:nvPr/>
        </p:nvSpPr>
        <p:spPr>
          <a:xfrm>
            <a:off x="1043607" y="2269999"/>
            <a:ext cx="7514605" cy="3477875"/>
          </a:xfrm>
          <a:prstGeom prst="rect">
            <a:avLst/>
          </a:prstGeom>
        </p:spPr>
        <p:txBody>
          <a:bodyPr wrap="square" lIns="0" tIns="0" rIns="0" bIns="0">
            <a:spAutoFit/>
          </a:bodyPr>
          <a:lstStyle/>
          <a:p>
            <a:pPr>
              <a:lnSpc>
                <a:spcPct val="120000"/>
              </a:lnSpc>
              <a:spcAft>
                <a:spcPts val="600"/>
              </a:spcAft>
            </a:pPr>
            <a:r>
              <a:rPr lang="de-DE" sz="2000" b="1" dirty="0" smtClean="0">
                <a:solidFill>
                  <a:srgbClr val="AA0051"/>
                </a:solidFill>
              </a:rPr>
              <a:t>Anschubfinanzierung</a:t>
            </a:r>
            <a:endParaRPr lang="de-DE" sz="2000" dirty="0">
              <a:solidFill>
                <a:srgbClr val="AA0051"/>
              </a:solidFill>
            </a:endParaRPr>
          </a:p>
          <a:p>
            <a:pPr>
              <a:lnSpc>
                <a:spcPct val="120000"/>
              </a:lnSpc>
            </a:pPr>
            <a:r>
              <a:rPr lang="de-DE" sz="2000" dirty="0"/>
              <a:t>Die Förderung kann nur eine zeitlich befristete </a:t>
            </a:r>
            <a:r>
              <a:rPr lang="de-DE" sz="2000" dirty="0" smtClean="0"/>
              <a:t>Anschubfinanzierung </a:t>
            </a:r>
            <a:r>
              <a:rPr lang="de-DE" sz="2000" dirty="0"/>
              <a:t>sein. Das Projekt muss also so angelegt sein, dass eine Weiterführung garantiert ist, dass die finanzielle Unterstützung Hebelwirkung hat. </a:t>
            </a:r>
            <a:endParaRPr lang="de-DE" sz="2000" dirty="0" smtClean="0"/>
          </a:p>
          <a:p>
            <a:pPr>
              <a:lnSpc>
                <a:spcPct val="120000"/>
              </a:lnSpc>
            </a:pPr>
            <a:r>
              <a:rPr lang="de-DE" sz="2000" dirty="0"/>
              <a:t> </a:t>
            </a:r>
          </a:p>
          <a:p>
            <a:pPr>
              <a:lnSpc>
                <a:spcPct val="120000"/>
              </a:lnSpc>
              <a:spcAft>
                <a:spcPts val="600"/>
              </a:spcAft>
            </a:pPr>
            <a:r>
              <a:rPr lang="de-DE" sz="2000" b="1" dirty="0">
                <a:solidFill>
                  <a:srgbClr val="AA0051"/>
                </a:solidFill>
              </a:rPr>
              <a:t>Eigenbeteiligung</a:t>
            </a:r>
            <a:endParaRPr lang="de-DE" sz="2000" dirty="0" smtClean="0">
              <a:solidFill>
                <a:srgbClr val="AA0051"/>
              </a:solidFill>
            </a:endParaRPr>
          </a:p>
          <a:p>
            <a:pPr>
              <a:lnSpc>
                <a:spcPct val="120000"/>
              </a:lnSpc>
            </a:pPr>
            <a:r>
              <a:rPr lang="de-DE" sz="2000" dirty="0"/>
              <a:t>Die Projekte sollen einen Eigenbeitrag der Antragsteller enthalten, um den Praxisnutzen zu sichern. Die Beteiligung kann durch die Bereitstellung von finanziellen oder materiellen Ressourcen erfolgen.  </a:t>
            </a:r>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20935688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endParaRPr lang="de-DE"/>
          </a:p>
        </p:txBody>
      </p:sp>
      <p:sp>
        <p:nvSpPr>
          <p:cNvPr id="3" name="Foliennummernplatzhalter 2"/>
          <p:cNvSpPr>
            <a:spLocks noGrp="1"/>
          </p:cNvSpPr>
          <p:nvPr>
            <p:ph type="sldNum" sz="quarter" idx="12"/>
          </p:nvPr>
        </p:nvSpPr>
        <p:spPr/>
        <p:txBody>
          <a:bodyPr/>
          <a:lstStyle/>
          <a:p>
            <a:fld id="{5E4ED3FA-C623-9C4C-9F77-F67245FBC70A}" type="slidenum">
              <a:rPr lang="de-DE" smtClean="0"/>
              <a:pPr/>
              <a:t>11</a:t>
            </a:fld>
            <a:endParaRPr lang="de-DE"/>
          </a:p>
        </p:txBody>
      </p:sp>
      <p:sp>
        <p:nvSpPr>
          <p:cNvPr id="4" name="Textfeld 3"/>
          <p:cNvSpPr txBox="1"/>
          <p:nvPr/>
        </p:nvSpPr>
        <p:spPr>
          <a:xfrm>
            <a:off x="1043610" y="1548000"/>
            <a:ext cx="4583939" cy="461665"/>
          </a:xfrm>
          <a:prstGeom prst="rect">
            <a:avLst/>
          </a:prstGeom>
          <a:solidFill>
            <a:schemeClr val="accent1"/>
          </a:solidFill>
        </p:spPr>
        <p:txBody>
          <a:bodyPr wrap="square" rtlCol="0">
            <a:spAutoFit/>
          </a:bodyPr>
          <a:lstStyle/>
          <a:p>
            <a:r>
              <a:rPr lang="de-DE" sz="2400" dirty="0" smtClean="0">
                <a:solidFill>
                  <a:schemeClr val="bg1"/>
                </a:solidFill>
              </a:rPr>
              <a:t>Voraussetzungen für die Förderung</a:t>
            </a:r>
            <a:endParaRPr lang="de-DE" sz="2400" dirty="0">
              <a:solidFill>
                <a:schemeClr val="bg1"/>
              </a:solidFill>
            </a:endParaRPr>
          </a:p>
        </p:txBody>
      </p:sp>
      <p:sp>
        <p:nvSpPr>
          <p:cNvPr id="6" name="Rechteck 5"/>
          <p:cNvSpPr/>
          <p:nvPr/>
        </p:nvSpPr>
        <p:spPr>
          <a:xfrm>
            <a:off x="1043607" y="2269999"/>
            <a:ext cx="7514605" cy="1913344"/>
          </a:xfrm>
          <a:prstGeom prst="rect">
            <a:avLst/>
          </a:prstGeom>
        </p:spPr>
        <p:txBody>
          <a:bodyPr wrap="square" lIns="0" tIns="0" rIns="0" bIns="0">
            <a:spAutoFit/>
          </a:bodyPr>
          <a:lstStyle/>
          <a:p>
            <a:pPr>
              <a:lnSpc>
                <a:spcPct val="120000"/>
              </a:lnSpc>
              <a:spcAft>
                <a:spcPts val="600"/>
              </a:spcAft>
            </a:pPr>
            <a:r>
              <a:rPr lang="de-DE" sz="2000" b="1" dirty="0">
                <a:solidFill>
                  <a:srgbClr val="AA0051"/>
                </a:solidFill>
              </a:rPr>
              <a:t>Nachweis</a:t>
            </a:r>
            <a:endParaRPr lang="de-DE" sz="2000" dirty="0">
              <a:solidFill>
                <a:srgbClr val="AA0051"/>
              </a:solidFill>
            </a:endParaRPr>
          </a:p>
          <a:p>
            <a:pPr>
              <a:lnSpc>
                <a:spcPct val="120000"/>
              </a:lnSpc>
              <a:spcAft>
                <a:spcPts val="600"/>
              </a:spcAft>
            </a:pPr>
            <a:r>
              <a:rPr lang="de-DE" sz="2000" dirty="0"/>
              <a:t>Nach Abschluss des Projektes müssen die Projektträger die Ergebnisse und die Verwendung der Fördermittel gegenüber der Stiftung nachweisen. Zwischenzeitlich hat die Stiftung das Recht, das Projekt zu prüfen.  </a:t>
            </a:r>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3458162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endParaRPr lang="de-DE"/>
          </a:p>
        </p:txBody>
      </p:sp>
      <p:sp>
        <p:nvSpPr>
          <p:cNvPr id="3" name="Foliennummernplatzhalter 2"/>
          <p:cNvSpPr>
            <a:spLocks noGrp="1"/>
          </p:cNvSpPr>
          <p:nvPr>
            <p:ph type="sldNum" sz="quarter" idx="12"/>
          </p:nvPr>
        </p:nvSpPr>
        <p:spPr/>
        <p:txBody>
          <a:bodyPr/>
          <a:lstStyle/>
          <a:p>
            <a:fld id="{5E4ED3FA-C623-9C4C-9F77-F67245FBC70A}" type="slidenum">
              <a:rPr lang="de-DE" smtClean="0"/>
              <a:pPr/>
              <a:t>12</a:t>
            </a:fld>
            <a:endParaRPr lang="de-DE"/>
          </a:p>
        </p:txBody>
      </p:sp>
      <p:sp>
        <p:nvSpPr>
          <p:cNvPr id="4" name="Textfeld 3"/>
          <p:cNvSpPr txBox="1"/>
          <p:nvPr/>
        </p:nvSpPr>
        <p:spPr>
          <a:xfrm>
            <a:off x="1043610" y="1548000"/>
            <a:ext cx="4583939" cy="461665"/>
          </a:xfrm>
          <a:prstGeom prst="rect">
            <a:avLst/>
          </a:prstGeom>
          <a:solidFill>
            <a:schemeClr val="accent1"/>
          </a:solidFill>
        </p:spPr>
        <p:txBody>
          <a:bodyPr wrap="square" rtlCol="0">
            <a:spAutoFit/>
          </a:bodyPr>
          <a:lstStyle/>
          <a:p>
            <a:r>
              <a:rPr lang="de-DE" sz="2400" dirty="0" smtClean="0">
                <a:solidFill>
                  <a:schemeClr val="bg1"/>
                </a:solidFill>
              </a:rPr>
              <a:t>Fördersumme</a:t>
            </a:r>
            <a:endParaRPr lang="de-DE" sz="2400" dirty="0">
              <a:solidFill>
                <a:schemeClr val="bg1"/>
              </a:solidFill>
            </a:endParaRPr>
          </a:p>
        </p:txBody>
      </p:sp>
      <p:sp>
        <p:nvSpPr>
          <p:cNvPr id="6" name="Rechteck 5"/>
          <p:cNvSpPr/>
          <p:nvPr/>
        </p:nvSpPr>
        <p:spPr>
          <a:xfrm>
            <a:off x="1043607" y="2269999"/>
            <a:ext cx="7514605" cy="728405"/>
          </a:xfrm>
          <a:prstGeom prst="rect">
            <a:avLst/>
          </a:prstGeom>
        </p:spPr>
        <p:txBody>
          <a:bodyPr wrap="square" lIns="0" tIns="0" rIns="0" bIns="0">
            <a:spAutoFit/>
          </a:bodyPr>
          <a:lstStyle/>
          <a:p>
            <a:pPr>
              <a:lnSpc>
                <a:spcPct val="120000"/>
              </a:lnSpc>
            </a:pPr>
            <a:r>
              <a:rPr lang="de-DE" sz="2000" dirty="0"/>
              <a:t>Die Leipziger Stiftung hat von 2001 bis 2015 ca. 8,5 </a:t>
            </a:r>
            <a:r>
              <a:rPr lang="de-DE" sz="2000" dirty="0" err="1"/>
              <a:t>Mio</a:t>
            </a:r>
            <a:r>
              <a:rPr lang="de-DE" sz="2000" dirty="0"/>
              <a:t> EUR </a:t>
            </a:r>
            <a:r>
              <a:rPr lang="de-DE" sz="2000" dirty="0" smtClean="0"/>
              <a:t>für </a:t>
            </a:r>
            <a:r>
              <a:rPr lang="de-DE" sz="2000" dirty="0"/>
              <a:t>die Förderung von Projekten ausgegeben.  </a:t>
            </a:r>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1342860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endParaRPr lang="de-DE"/>
          </a:p>
        </p:txBody>
      </p:sp>
      <p:sp>
        <p:nvSpPr>
          <p:cNvPr id="3" name="Textfeld 2"/>
          <p:cNvSpPr txBox="1"/>
          <p:nvPr/>
        </p:nvSpPr>
        <p:spPr>
          <a:xfrm>
            <a:off x="1043608" y="1548000"/>
            <a:ext cx="5080156" cy="400110"/>
          </a:xfrm>
          <a:prstGeom prst="rect">
            <a:avLst/>
          </a:prstGeom>
          <a:solidFill>
            <a:schemeClr val="accent1"/>
          </a:solidFill>
        </p:spPr>
        <p:txBody>
          <a:bodyPr wrap="square" rtlCol="0">
            <a:spAutoFit/>
          </a:bodyPr>
          <a:lstStyle/>
          <a:p>
            <a:r>
              <a:rPr lang="de-DE" sz="2000" dirty="0">
                <a:solidFill>
                  <a:schemeClr val="bg1"/>
                </a:solidFill>
              </a:rPr>
              <a:t>Die Leipziger Stiftung </a:t>
            </a:r>
            <a:r>
              <a:rPr lang="de-DE" sz="2000" dirty="0" smtClean="0">
                <a:solidFill>
                  <a:schemeClr val="bg1"/>
                </a:solidFill>
              </a:rPr>
              <a:t>fördert Projekte </a:t>
            </a:r>
            <a:endParaRPr lang="de-DE" sz="2000" dirty="0">
              <a:solidFill>
                <a:schemeClr val="bg1"/>
              </a:solidFill>
            </a:endParaRPr>
          </a:p>
        </p:txBody>
      </p:sp>
      <p:sp>
        <p:nvSpPr>
          <p:cNvPr id="4" name="Textfeld 3"/>
          <p:cNvSpPr txBox="1"/>
          <p:nvPr/>
        </p:nvSpPr>
        <p:spPr>
          <a:xfrm>
            <a:off x="1044148" y="2160000"/>
            <a:ext cx="7514065" cy="3924151"/>
          </a:xfrm>
          <a:prstGeom prst="rect">
            <a:avLst/>
          </a:prstGeom>
          <a:noFill/>
        </p:spPr>
        <p:txBody>
          <a:bodyPr wrap="square" lIns="0" tIns="0" rIns="0" rtlCol="0" anchor="t" anchorCtr="0">
            <a:spAutoFit/>
          </a:bodyPr>
          <a:lstStyle/>
          <a:p>
            <a:pPr marL="457200" lvl="0" indent="-457200">
              <a:lnSpc>
                <a:spcPct val="120000"/>
              </a:lnSpc>
              <a:buClr>
                <a:schemeClr val="accent2"/>
              </a:buClr>
              <a:buFont typeface="Wingdings" charset="2"/>
              <a:buChar char="§"/>
            </a:pPr>
            <a:r>
              <a:rPr lang="de-DE" sz="2000" dirty="0">
                <a:solidFill>
                  <a:schemeClr val="accent1"/>
                </a:solidFill>
              </a:rPr>
              <a:t>Fraunhofer Institut für Zelltherapie und Immunologie </a:t>
            </a:r>
            <a:r>
              <a:rPr lang="de-DE" sz="2000" dirty="0" smtClean="0">
                <a:solidFill>
                  <a:schemeClr val="accent1"/>
                </a:solidFill>
              </a:rPr>
              <a:t>IZI</a:t>
            </a:r>
          </a:p>
          <a:p>
            <a:pPr marL="457200" lvl="0" indent="-457200">
              <a:lnSpc>
                <a:spcPct val="120000"/>
              </a:lnSpc>
              <a:buClr>
                <a:schemeClr val="accent2"/>
              </a:buClr>
              <a:buFont typeface="Wingdings" charset="2"/>
              <a:buChar char="§"/>
            </a:pPr>
            <a:r>
              <a:rPr lang="de-DE" sz="2000" dirty="0" smtClean="0"/>
              <a:t>Einführung der </a:t>
            </a:r>
            <a:r>
              <a:rPr lang="de-DE" sz="2000" dirty="0" err="1" smtClean="0"/>
              <a:t>SkinForm-Technologie</a:t>
            </a:r>
            <a:r>
              <a:rPr lang="de-DE" sz="2000" dirty="0" smtClean="0"/>
              <a:t> im </a:t>
            </a:r>
            <a:r>
              <a:rPr lang="de-DE" sz="2000" dirty="0" err="1" smtClean="0"/>
              <a:t>KunstoffZentrum</a:t>
            </a:r>
            <a:r>
              <a:rPr lang="de-DE" sz="2000" dirty="0" smtClean="0"/>
              <a:t> Leipzig</a:t>
            </a:r>
          </a:p>
          <a:p>
            <a:pPr marL="457200" lvl="0" indent="-457200">
              <a:lnSpc>
                <a:spcPct val="120000"/>
              </a:lnSpc>
              <a:buClr>
                <a:schemeClr val="accent2"/>
              </a:buClr>
              <a:buFont typeface="Wingdings" charset="2"/>
              <a:buChar char="§"/>
            </a:pPr>
            <a:r>
              <a:rPr lang="de-DE" sz="2000" dirty="0" smtClean="0"/>
              <a:t>Zentrum für Elektromagnetische Verträglichkeit an der HTWK in Kooperation mit der </a:t>
            </a:r>
            <a:r>
              <a:rPr lang="de-DE" sz="2000" dirty="0" err="1" smtClean="0"/>
              <a:t>HfTL</a:t>
            </a:r>
            <a:endParaRPr lang="de-DE" sz="2000" dirty="0" smtClean="0"/>
          </a:p>
          <a:p>
            <a:pPr marL="457200" lvl="0" indent="-457200">
              <a:lnSpc>
                <a:spcPct val="120000"/>
              </a:lnSpc>
              <a:buClr>
                <a:schemeClr val="accent2"/>
              </a:buClr>
              <a:buFont typeface="Wingdings" charset="2"/>
              <a:buChar char="§"/>
            </a:pPr>
            <a:r>
              <a:rPr lang="de-DE" sz="2000" dirty="0" smtClean="0"/>
              <a:t>„</a:t>
            </a:r>
            <a:r>
              <a:rPr lang="de-DE" sz="2000" dirty="0" err="1" smtClean="0"/>
              <a:t>Technologiescouting</a:t>
            </a:r>
            <a:r>
              <a:rPr lang="de-DE" sz="2000" dirty="0" smtClean="0"/>
              <a:t>“ für die wirtschaftliche Verwertung wissenschaftlicher Ergebnisse am Biotechnologisch-Biomedizinischen Zentrum an der Universität Leipzig BBZ</a:t>
            </a:r>
          </a:p>
          <a:p>
            <a:pPr marL="457200" lvl="0" indent="-457200">
              <a:lnSpc>
                <a:spcPct val="120000"/>
              </a:lnSpc>
              <a:buClr>
                <a:schemeClr val="accent2"/>
              </a:buClr>
              <a:buFont typeface="Wingdings" charset="2"/>
              <a:buChar char="§"/>
            </a:pPr>
            <a:r>
              <a:rPr lang="de-DE" sz="2000" dirty="0" smtClean="0"/>
              <a:t>Stiftungsprofessur für Herzkreislaufforschung und Innovationstransfer im Herzzentrum Leipzig/Universität Leipzig</a:t>
            </a:r>
          </a:p>
          <a:p>
            <a:pPr marL="342900" lvl="0" indent="-342900">
              <a:buFont typeface="Wingdings" charset="2"/>
              <a:buChar char="§"/>
            </a:pPr>
            <a:endParaRPr lang="de-DE" b="1" dirty="0" smtClean="0">
              <a:solidFill>
                <a:schemeClr val="accent2"/>
              </a:solidFill>
            </a:endParaRPr>
          </a:p>
          <a:p>
            <a:pPr marL="342900" indent="-342900">
              <a:buFont typeface="Wingdings" charset="2"/>
              <a:buChar char="§"/>
            </a:pPr>
            <a:endParaRPr lang="de-DE" dirty="0"/>
          </a:p>
        </p:txBody>
      </p:sp>
      <p:sp>
        <p:nvSpPr>
          <p:cNvPr id="6" name="Foliennummernplatzhalter 5"/>
          <p:cNvSpPr>
            <a:spLocks noGrp="1"/>
          </p:cNvSpPr>
          <p:nvPr>
            <p:ph type="sldNum" sz="quarter" idx="12"/>
          </p:nvPr>
        </p:nvSpPr>
        <p:spPr/>
        <p:txBody>
          <a:bodyPr/>
          <a:lstStyle/>
          <a:p>
            <a:fld id="{5E4ED3FA-C623-9C4C-9F77-F67245FBC70A}" type="slidenum">
              <a:rPr lang="de-DE" smtClean="0"/>
              <a:pPr/>
              <a:t>13</a:t>
            </a:fld>
            <a:endParaRPr lang="de-DE"/>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4790135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endParaRPr lang="de-DE"/>
          </a:p>
        </p:txBody>
      </p:sp>
      <p:sp>
        <p:nvSpPr>
          <p:cNvPr id="3" name="Textfeld 2"/>
          <p:cNvSpPr txBox="1"/>
          <p:nvPr/>
        </p:nvSpPr>
        <p:spPr>
          <a:xfrm>
            <a:off x="1043608" y="1548000"/>
            <a:ext cx="5080156" cy="400110"/>
          </a:xfrm>
          <a:prstGeom prst="rect">
            <a:avLst/>
          </a:prstGeom>
          <a:solidFill>
            <a:schemeClr val="accent1"/>
          </a:solidFill>
        </p:spPr>
        <p:txBody>
          <a:bodyPr wrap="square" rtlCol="0">
            <a:spAutoFit/>
          </a:bodyPr>
          <a:lstStyle/>
          <a:p>
            <a:r>
              <a:rPr lang="de-DE" sz="2000" dirty="0">
                <a:solidFill>
                  <a:schemeClr val="bg1"/>
                </a:solidFill>
              </a:rPr>
              <a:t>Die Leipziger Stiftung </a:t>
            </a:r>
            <a:r>
              <a:rPr lang="de-DE" sz="2000" dirty="0" smtClean="0">
                <a:solidFill>
                  <a:schemeClr val="bg1"/>
                </a:solidFill>
              </a:rPr>
              <a:t>fördert Projekte </a:t>
            </a:r>
            <a:endParaRPr lang="de-DE" sz="2000" dirty="0">
              <a:solidFill>
                <a:schemeClr val="bg1"/>
              </a:solidFill>
            </a:endParaRPr>
          </a:p>
        </p:txBody>
      </p:sp>
      <p:sp>
        <p:nvSpPr>
          <p:cNvPr id="4" name="Textfeld 3"/>
          <p:cNvSpPr txBox="1"/>
          <p:nvPr/>
        </p:nvSpPr>
        <p:spPr>
          <a:xfrm>
            <a:off x="1044148" y="2160000"/>
            <a:ext cx="7514065" cy="3693319"/>
          </a:xfrm>
          <a:prstGeom prst="rect">
            <a:avLst/>
          </a:prstGeom>
          <a:noFill/>
        </p:spPr>
        <p:txBody>
          <a:bodyPr wrap="square" lIns="0" tIns="0" rIns="0" rtlCol="0" anchor="t" anchorCtr="0">
            <a:spAutoFit/>
          </a:bodyPr>
          <a:lstStyle/>
          <a:p>
            <a:pPr marL="457200" lvl="0" indent="-457200">
              <a:lnSpc>
                <a:spcPct val="120000"/>
              </a:lnSpc>
              <a:buClr>
                <a:schemeClr val="accent2"/>
              </a:buClr>
              <a:buFont typeface="Wingdings" charset="2"/>
              <a:buChar char="§"/>
            </a:pPr>
            <a:r>
              <a:rPr lang="de-DE" sz="2000" dirty="0" smtClean="0"/>
              <a:t>wirtschaftliche Verwertung wissenschaftlicher Ergebnisse des Applikationslabors „Ultrapräzisionsbearbeitung mit atomaren Teilchenstrahlen“ am Leibniz - Institut für Oberflächenmodifizierung (IOM) </a:t>
            </a:r>
          </a:p>
          <a:p>
            <a:pPr marL="457200" lvl="0" indent="-457200">
              <a:lnSpc>
                <a:spcPct val="120000"/>
              </a:lnSpc>
              <a:buClr>
                <a:schemeClr val="accent2"/>
              </a:buClr>
              <a:buFont typeface="Wingdings" charset="2"/>
              <a:buChar char="§"/>
            </a:pPr>
            <a:r>
              <a:rPr lang="de-DE" sz="2000" dirty="0" smtClean="0"/>
              <a:t>IQ Innovationspreis Leipzig</a:t>
            </a:r>
          </a:p>
          <a:p>
            <a:pPr marL="457200" lvl="0" indent="-457200">
              <a:lnSpc>
                <a:spcPct val="120000"/>
              </a:lnSpc>
              <a:buClr>
                <a:schemeClr val="accent2"/>
              </a:buClr>
              <a:buFont typeface="Wingdings" charset="2"/>
              <a:buChar char="§"/>
            </a:pPr>
            <a:r>
              <a:rPr lang="de-DE" sz="2000" dirty="0" smtClean="0"/>
              <a:t>Teilnahme der </a:t>
            </a:r>
            <a:r>
              <a:rPr lang="de-DE" sz="2000" dirty="0" err="1" smtClean="0"/>
              <a:t>TSA-Ostwald</a:t>
            </a:r>
            <a:r>
              <a:rPr lang="de-DE" sz="2000" dirty="0" smtClean="0"/>
              <a:t> an der TSA National </a:t>
            </a:r>
            <a:r>
              <a:rPr lang="de-DE" sz="2000" dirty="0" err="1" smtClean="0"/>
              <a:t>Conference</a:t>
            </a:r>
            <a:r>
              <a:rPr lang="de-DE" sz="2000" dirty="0" smtClean="0"/>
              <a:t> in den USA</a:t>
            </a:r>
          </a:p>
          <a:p>
            <a:pPr marL="457200" lvl="0" indent="-457200">
              <a:lnSpc>
                <a:spcPct val="120000"/>
              </a:lnSpc>
              <a:buClr>
                <a:schemeClr val="accent2"/>
              </a:buClr>
              <a:buFont typeface="Wingdings" charset="2"/>
              <a:buChar char="§"/>
            </a:pPr>
            <a:r>
              <a:rPr lang="de-DE" sz="2000" dirty="0" smtClean="0"/>
              <a:t>Stiftungsprofessur für Simulation und Ergonomie in der operativen Medizin an der HTWK</a:t>
            </a:r>
            <a:endParaRPr lang="de-DE" b="1" dirty="0" smtClean="0">
              <a:solidFill>
                <a:schemeClr val="accent2"/>
              </a:solidFill>
            </a:endParaRPr>
          </a:p>
          <a:p>
            <a:pPr marL="342900" indent="-342900">
              <a:buFont typeface="Wingdings" charset="2"/>
              <a:buChar char="§"/>
            </a:pPr>
            <a:endParaRPr lang="de-DE" dirty="0"/>
          </a:p>
        </p:txBody>
      </p:sp>
      <p:sp>
        <p:nvSpPr>
          <p:cNvPr id="6" name="Foliennummernplatzhalter 5"/>
          <p:cNvSpPr>
            <a:spLocks noGrp="1"/>
          </p:cNvSpPr>
          <p:nvPr>
            <p:ph type="sldNum" sz="quarter" idx="12"/>
          </p:nvPr>
        </p:nvSpPr>
        <p:spPr/>
        <p:txBody>
          <a:bodyPr/>
          <a:lstStyle/>
          <a:p>
            <a:fld id="{5E4ED3FA-C623-9C4C-9F77-F67245FBC70A}" type="slidenum">
              <a:rPr lang="de-DE" smtClean="0"/>
              <a:pPr/>
              <a:t>14</a:t>
            </a:fld>
            <a:endParaRPr lang="de-DE"/>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4790135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endParaRPr lang="de-DE"/>
          </a:p>
        </p:txBody>
      </p:sp>
      <p:sp>
        <p:nvSpPr>
          <p:cNvPr id="3" name="Textfeld 2"/>
          <p:cNvSpPr txBox="1"/>
          <p:nvPr/>
        </p:nvSpPr>
        <p:spPr>
          <a:xfrm>
            <a:off x="1043608" y="1548000"/>
            <a:ext cx="5080156" cy="400110"/>
          </a:xfrm>
          <a:prstGeom prst="rect">
            <a:avLst/>
          </a:prstGeom>
          <a:solidFill>
            <a:schemeClr val="accent1"/>
          </a:solidFill>
        </p:spPr>
        <p:txBody>
          <a:bodyPr wrap="square" rtlCol="0">
            <a:spAutoFit/>
          </a:bodyPr>
          <a:lstStyle/>
          <a:p>
            <a:r>
              <a:rPr lang="de-DE" sz="2000" dirty="0">
                <a:solidFill>
                  <a:schemeClr val="bg1"/>
                </a:solidFill>
              </a:rPr>
              <a:t>Die Leipziger Stiftung </a:t>
            </a:r>
            <a:r>
              <a:rPr lang="de-DE" sz="2000" dirty="0" smtClean="0">
                <a:solidFill>
                  <a:schemeClr val="bg1"/>
                </a:solidFill>
              </a:rPr>
              <a:t>fördert Projekte </a:t>
            </a:r>
            <a:endParaRPr lang="de-DE" sz="2000" dirty="0">
              <a:solidFill>
                <a:schemeClr val="bg1"/>
              </a:solidFill>
            </a:endParaRPr>
          </a:p>
        </p:txBody>
      </p:sp>
      <p:sp>
        <p:nvSpPr>
          <p:cNvPr id="4" name="Textfeld 3"/>
          <p:cNvSpPr txBox="1"/>
          <p:nvPr/>
        </p:nvSpPr>
        <p:spPr>
          <a:xfrm>
            <a:off x="1044148" y="2160000"/>
            <a:ext cx="7514065" cy="4293483"/>
          </a:xfrm>
          <a:prstGeom prst="rect">
            <a:avLst/>
          </a:prstGeom>
          <a:noFill/>
        </p:spPr>
        <p:txBody>
          <a:bodyPr wrap="square" lIns="0" tIns="0" rIns="0" rtlCol="0" anchor="t" anchorCtr="0">
            <a:spAutoFit/>
          </a:bodyPr>
          <a:lstStyle/>
          <a:p>
            <a:pPr marL="457200" lvl="0" indent="-457200">
              <a:lnSpc>
                <a:spcPct val="120000"/>
              </a:lnSpc>
              <a:buClr>
                <a:schemeClr val="accent2"/>
              </a:buClr>
              <a:buFont typeface="Wingdings" charset="2"/>
              <a:buChar char="§"/>
            </a:pPr>
            <a:r>
              <a:rPr lang="de-DE" sz="2000" dirty="0" smtClean="0"/>
              <a:t>Projekt CEIM an der HHL -Förderung von Gründungs- und Innovationsvorhaben in der Region</a:t>
            </a:r>
          </a:p>
          <a:p>
            <a:pPr marL="457200" indent="-457200">
              <a:lnSpc>
                <a:spcPct val="120000"/>
              </a:lnSpc>
              <a:buClr>
                <a:schemeClr val="accent2"/>
              </a:buClr>
              <a:buFont typeface="Wingdings" charset="2"/>
              <a:buChar char="§"/>
            </a:pPr>
            <a:r>
              <a:rPr lang="de-DE" sz="2000" dirty="0" smtClean="0"/>
              <a:t>Stiftungsprofessur für „Mechanik von Werkstoffen der Photovoltaik“ an der HTWK</a:t>
            </a:r>
          </a:p>
          <a:p>
            <a:pPr marL="457200" lvl="0" indent="-457200">
              <a:lnSpc>
                <a:spcPct val="120000"/>
              </a:lnSpc>
              <a:buClr>
                <a:schemeClr val="accent2"/>
              </a:buClr>
              <a:buFont typeface="Wingdings" charset="2"/>
              <a:buChar char="§"/>
            </a:pPr>
            <a:r>
              <a:rPr lang="de-DE" sz="2000" dirty="0" smtClean="0"/>
              <a:t>Technologietransfer aus dem Fraunhofer-Institut für Werkzeugmaschinen und Umformtechnik IWU in regionale Unternehmen des Maschinenbaus</a:t>
            </a:r>
          </a:p>
          <a:p>
            <a:pPr marL="457200" lvl="0" indent="-457200">
              <a:lnSpc>
                <a:spcPct val="120000"/>
              </a:lnSpc>
              <a:buClr>
                <a:schemeClr val="accent2"/>
              </a:buClr>
              <a:buFont typeface="Wingdings" charset="2"/>
              <a:buChar char="§"/>
            </a:pPr>
            <a:r>
              <a:rPr lang="de-DE" sz="2000" dirty="0" smtClean="0"/>
              <a:t>Transfer von </a:t>
            </a:r>
            <a:r>
              <a:rPr lang="de-DE" sz="2000" dirty="0" err="1" smtClean="0"/>
              <a:t>Embedded-System-Lösungen</a:t>
            </a:r>
            <a:r>
              <a:rPr lang="de-DE" sz="2000" dirty="0" smtClean="0"/>
              <a:t> für den Wirtschaftsbereich Biotechnologie und Medizingerätetechnik</a:t>
            </a:r>
          </a:p>
          <a:p>
            <a:pPr marL="457200" lvl="0" indent="-457200">
              <a:lnSpc>
                <a:spcPct val="120000"/>
              </a:lnSpc>
              <a:buClr>
                <a:schemeClr val="accent2"/>
              </a:buClr>
            </a:pPr>
            <a:endParaRPr lang="de-DE" sz="2000" dirty="0" smtClean="0"/>
          </a:p>
          <a:p>
            <a:pPr marL="342900" lvl="0" indent="-342900"/>
            <a:endParaRPr lang="de-DE" b="1" dirty="0" smtClean="0">
              <a:solidFill>
                <a:schemeClr val="accent2"/>
              </a:solidFill>
            </a:endParaRPr>
          </a:p>
          <a:p>
            <a:pPr marL="342900" indent="-342900">
              <a:buFont typeface="Wingdings" charset="2"/>
              <a:buChar char="§"/>
            </a:pPr>
            <a:endParaRPr lang="de-DE" dirty="0"/>
          </a:p>
        </p:txBody>
      </p:sp>
      <p:sp>
        <p:nvSpPr>
          <p:cNvPr id="6" name="Foliennummernplatzhalter 5"/>
          <p:cNvSpPr>
            <a:spLocks noGrp="1"/>
          </p:cNvSpPr>
          <p:nvPr>
            <p:ph type="sldNum" sz="quarter" idx="12"/>
          </p:nvPr>
        </p:nvSpPr>
        <p:spPr/>
        <p:txBody>
          <a:bodyPr/>
          <a:lstStyle/>
          <a:p>
            <a:fld id="{5E4ED3FA-C623-9C4C-9F77-F67245FBC70A}" type="slidenum">
              <a:rPr lang="de-DE" smtClean="0"/>
              <a:pPr/>
              <a:t>15</a:t>
            </a:fld>
            <a:endParaRPr lang="de-DE"/>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4790135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endParaRPr lang="de-DE"/>
          </a:p>
        </p:txBody>
      </p:sp>
      <p:sp>
        <p:nvSpPr>
          <p:cNvPr id="3" name="Textfeld 2"/>
          <p:cNvSpPr txBox="1"/>
          <p:nvPr/>
        </p:nvSpPr>
        <p:spPr>
          <a:xfrm>
            <a:off x="1043608" y="1548000"/>
            <a:ext cx="5080156" cy="400110"/>
          </a:xfrm>
          <a:prstGeom prst="rect">
            <a:avLst/>
          </a:prstGeom>
          <a:solidFill>
            <a:schemeClr val="accent1"/>
          </a:solidFill>
        </p:spPr>
        <p:txBody>
          <a:bodyPr wrap="square" rtlCol="0">
            <a:spAutoFit/>
          </a:bodyPr>
          <a:lstStyle/>
          <a:p>
            <a:r>
              <a:rPr lang="de-DE" sz="2000" dirty="0">
                <a:solidFill>
                  <a:schemeClr val="bg1"/>
                </a:solidFill>
              </a:rPr>
              <a:t>Die Leipziger Stiftung </a:t>
            </a:r>
            <a:r>
              <a:rPr lang="de-DE" sz="2000" dirty="0" smtClean="0">
                <a:solidFill>
                  <a:schemeClr val="bg1"/>
                </a:solidFill>
              </a:rPr>
              <a:t>fördert Projekte </a:t>
            </a:r>
            <a:endParaRPr lang="de-DE" sz="2000" dirty="0">
              <a:solidFill>
                <a:schemeClr val="bg1"/>
              </a:solidFill>
            </a:endParaRPr>
          </a:p>
        </p:txBody>
      </p:sp>
      <p:sp>
        <p:nvSpPr>
          <p:cNvPr id="4" name="Textfeld 3"/>
          <p:cNvSpPr txBox="1"/>
          <p:nvPr/>
        </p:nvSpPr>
        <p:spPr>
          <a:xfrm>
            <a:off x="1044148" y="2160000"/>
            <a:ext cx="7514065" cy="3554820"/>
          </a:xfrm>
          <a:prstGeom prst="rect">
            <a:avLst/>
          </a:prstGeom>
          <a:noFill/>
        </p:spPr>
        <p:txBody>
          <a:bodyPr wrap="square" lIns="0" tIns="0" rIns="0" rtlCol="0" anchor="t" anchorCtr="0">
            <a:spAutoFit/>
          </a:bodyPr>
          <a:lstStyle/>
          <a:p>
            <a:pPr marL="457200" lvl="0" indent="-457200">
              <a:lnSpc>
                <a:spcPct val="120000"/>
              </a:lnSpc>
              <a:buClr>
                <a:schemeClr val="accent2"/>
              </a:buClr>
              <a:buFont typeface="Wingdings" charset="2"/>
              <a:buChar char="§"/>
            </a:pPr>
            <a:r>
              <a:rPr lang="de-DE" sz="2000" dirty="0" smtClean="0"/>
              <a:t>Innovationskoordinator Bioenergie am DBFZ Deutsches Biomasse Forschungszentrum in Leipzig</a:t>
            </a:r>
          </a:p>
          <a:p>
            <a:pPr marL="457200" lvl="0" indent="-457200">
              <a:lnSpc>
                <a:spcPct val="120000"/>
              </a:lnSpc>
              <a:buClr>
                <a:schemeClr val="accent2"/>
              </a:buClr>
              <a:buFont typeface="Wingdings" charset="2"/>
              <a:buChar char="§"/>
            </a:pPr>
            <a:r>
              <a:rPr lang="de-DE" sz="2000" dirty="0" smtClean="0"/>
              <a:t>Technologietransfer des Helmholtz Zentrum für Umweltforschung (UFZ) in die regionale Wirtschaft</a:t>
            </a:r>
          </a:p>
          <a:p>
            <a:pPr marL="457200" lvl="0" indent="-457200">
              <a:lnSpc>
                <a:spcPct val="120000"/>
              </a:lnSpc>
              <a:buClr>
                <a:schemeClr val="accent2"/>
              </a:buClr>
              <a:buFont typeface="Wingdings" charset="2"/>
              <a:buChar char="§"/>
            </a:pPr>
            <a:r>
              <a:rPr lang="de-DE" sz="2000" dirty="0" err="1" smtClean="0"/>
              <a:t>SMILE.medibiz</a:t>
            </a:r>
            <a:r>
              <a:rPr lang="de-DE" sz="2000" dirty="0" smtClean="0"/>
              <a:t> – Life </a:t>
            </a:r>
            <a:r>
              <a:rPr lang="de-DE" sz="2000" dirty="0" err="1" smtClean="0"/>
              <a:t>science</a:t>
            </a:r>
            <a:r>
              <a:rPr lang="de-DE" sz="2000" dirty="0" smtClean="0"/>
              <a:t> Gründungen in Leipzig – Universität Leipzig; Fraunhofer IZI; DBFZ und UFZ</a:t>
            </a:r>
          </a:p>
          <a:p>
            <a:pPr marL="457200" lvl="0" indent="-457200">
              <a:lnSpc>
                <a:spcPct val="120000"/>
              </a:lnSpc>
              <a:buClr>
                <a:schemeClr val="accent2"/>
              </a:buClr>
              <a:buFont typeface="Wingdings" charset="2"/>
              <a:buChar char="§"/>
            </a:pPr>
            <a:endParaRPr lang="de-DE" sz="2000" dirty="0" smtClean="0"/>
          </a:p>
          <a:p>
            <a:pPr marL="457200" lvl="0" indent="-457200">
              <a:lnSpc>
                <a:spcPct val="120000"/>
              </a:lnSpc>
              <a:buClr>
                <a:schemeClr val="accent2"/>
              </a:buClr>
            </a:pPr>
            <a:endParaRPr lang="de-DE" sz="2000" dirty="0" smtClean="0"/>
          </a:p>
          <a:p>
            <a:pPr marL="342900" lvl="0" indent="-342900"/>
            <a:endParaRPr lang="de-DE" b="1" dirty="0" smtClean="0">
              <a:solidFill>
                <a:schemeClr val="accent2"/>
              </a:solidFill>
            </a:endParaRPr>
          </a:p>
          <a:p>
            <a:pPr marL="342900" indent="-342900">
              <a:buFont typeface="Wingdings" charset="2"/>
              <a:buChar char="§"/>
            </a:pPr>
            <a:endParaRPr lang="de-DE" dirty="0"/>
          </a:p>
        </p:txBody>
      </p:sp>
      <p:sp>
        <p:nvSpPr>
          <p:cNvPr id="6" name="Foliennummernplatzhalter 5"/>
          <p:cNvSpPr>
            <a:spLocks noGrp="1"/>
          </p:cNvSpPr>
          <p:nvPr>
            <p:ph type="sldNum" sz="quarter" idx="12"/>
          </p:nvPr>
        </p:nvSpPr>
        <p:spPr/>
        <p:txBody>
          <a:bodyPr/>
          <a:lstStyle/>
          <a:p>
            <a:fld id="{5E4ED3FA-C623-9C4C-9F77-F67245FBC70A}" type="slidenum">
              <a:rPr lang="de-DE" smtClean="0"/>
              <a:pPr/>
              <a:t>16</a:t>
            </a:fld>
            <a:endParaRPr lang="de-DE"/>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4790135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endParaRPr lang="de-DE"/>
          </a:p>
        </p:txBody>
      </p:sp>
      <p:sp>
        <p:nvSpPr>
          <p:cNvPr id="3" name="Textfeld 2"/>
          <p:cNvSpPr txBox="1"/>
          <p:nvPr/>
        </p:nvSpPr>
        <p:spPr>
          <a:xfrm>
            <a:off x="1043608" y="1548000"/>
            <a:ext cx="5080156" cy="400110"/>
          </a:xfrm>
          <a:prstGeom prst="rect">
            <a:avLst/>
          </a:prstGeom>
          <a:solidFill>
            <a:schemeClr val="accent1"/>
          </a:solidFill>
        </p:spPr>
        <p:txBody>
          <a:bodyPr wrap="square" rtlCol="0">
            <a:spAutoFit/>
          </a:bodyPr>
          <a:lstStyle/>
          <a:p>
            <a:r>
              <a:rPr lang="de-DE" sz="2000" dirty="0">
                <a:solidFill>
                  <a:schemeClr val="bg1"/>
                </a:solidFill>
              </a:rPr>
              <a:t>Die Leipziger Stiftung </a:t>
            </a:r>
            <a:r>
              <a:rPr lang="de-DE" sz="2000" dirty="0" smtClean="0">
                <a:solidFill>
                  <a:schemeClr val="bg1"/>
                </a:solidFill>
              </a:rPr>
              <a:t>fördert Projekte </a:t>
            </a:r>
            <a:endParaRPr lang="de-DE" sz="2000" dirty="0">
              <a:solidFill>
                <a:schemeClr val="bg1"/>
              </a:solidFill>
            </a:endParaRPr>
          </a:p>
        </p:txBody>
      </p:sp>
      <p:sp>
        <p:nvSpPr>
          <p:cNvPr id="4" name="Textfeld 3"/>
          <p:cNvSpPr txBox="1"/>
          <p:nvPr/>
        </p:nvSpPr>
        <p:spPr>
          <a:xfrm>
            <a:off x="1044148" y="2160000"/>
            <a:ext cx="6361537" cy="630942"/>
          </a:xfrm>
          <a:prstGeom prst="rect">
            <a:avLst/>
          </a:prstGeom>
          <a:noFill/>
        </p:spPr>
        <p:txBody>
          <a:bodyPr wrap="square" lIns="0" tIns="0" rIns="0" rtlCol="0" anchor="t" anchorCtr="0">
            <a:spAutoFit/>
          </a:bodyPr>
          <a:lstStyle/>
          <a:p>
            <a:pPr lvl="0"/>
            <a:r>
              <a:rPr lang="de-DE" sz="2000" b="1" dirty="0">
                <a:solidFill>
                  <a:schemeClr val="accent2"/>
                </a:solidFill>
              </a:rPr>
              <a:t>Fraunhofer </a:t>
            </a:r>
            <a:r>
              <a:rPr lang="de-DE" b="1" dirty="0">
                <a:solidFill>
                  <a:schemeClr val="accent2"/>
                </a:solidFill>
              </a:rPr>
              <a:t>Institut für Zelltherapie und Immunologie IZI</a:t>
            </a:r>
          </a:p>
          <a:p>
            <a:endParaRPr lang="de-DE" dirty="0"/>
          </a:p>
        </p:txBody>
      </p:sp>
      <p:pic>
        <p:nvPicPr>
          <p:cNvPr id="5" name="Bild 4" descr="Fraunhofer_IZI.jpg"/>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1044148" y="2812373"/>
            <a:ext cx="6361537" cy="2968718"/>
          </a:xfrm>
          <a:prstGeom prst="rect">
            <a:avLst/>
          </a:prstGeom>
        </p:spPr>
      </p:pic>
      <p:sp>
        <p:nvSpPr>
          <p:cNvPr id="6" name="Foliennummernplatzhalter 5"/>
          <p:cNvSpPr>
            <a:spLocks noGrp="1"/>
          </p:cNvSpPr>
          <p:nvPr>
            <p:ph type="sldNum" sz="quarter" idx="12"/>
          </p:nvPr>
        </p:nvSpPr>
        <p:spPr/>
        <p:txBody>
          <a:bodyPr/>
          <a:lstStyle/>
          <a:p>
            <a:fld id="{5E4ED3FA-C623-9C4C-9F77-F67245FBC70A}" type="slidenum">
              <a:rPr lang="de-DE" smtClean="0"/>
              <a:pPr/>
              <a:t>17</a:t>
            </a:fld>
            <a:endParaRPr lang="de-DE"/>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4790135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endParaRPr lang="de-DE"/>
          </a:p>
        </p:txBody>
      </p:sp>
      <p:sp>
        <p:nvSpPr>
          <p:cNvPr id="3" name="Textfeld 2"/>
          <p:cNvSpPr txBox="1"/>
          <p:nvPr/>
        </p:nvSpPr>
        <p:spPr>
          <a:xfrm>
            <a:off x="1043608" y="1548000"/>
            <a:ext cx="5080156" cy="400110"/>
          </a:xfrm>
          <a:prstGeom prst="rect">
            <a:avLst/>
          </a:prstGeom>
          <a:solidFill>
            <a:schemeClr val="accent1"/>
          </a:solidFill>
        </p:spPr>
        <p:txBody>
          <a:bodyPr wrap="square" rtlCol="0">
            <a:spAutoFit/>
          </a:bodyPr>
          <a:lstStyle/>
          <a:p>
            <a:r>
              <a:rPr lang="de-DE" sz="2000" dirty="0">
                <a:solidFill>
                  <a:schemeClr val="bg1"/>
                </a:solidFill>
              </a:rPr>
              <a:t>Die Leipziger Stiftung </a:t>
            </a:r>
            <a:r>
              <a:rPr lang="de-DE" sz="2000" dirty="0" smtClean="0">
                <a:solidFill>
                  <a:schemeClr val="bg1"/>
                </a:solidFill>
              </a:rPr>
              <a:t>fördert Projekte </a:t>
            </a:r>
            <a:endParaRPr lang="de-DE" sz="2000" dirty="0">
              <a:solidFill>
                <a:schemeClr val="bg1"/>
              </a:solidFill>
            </a:endParaRPr>
          </a:p>
        </p:txBody>
      </p:sp>
      <p:sp>
        <p:nvSpPr>
          <p:cNvPr id="4" name="Textfeld 3"/>
          <p:cNvSpPr txBox="1"/>
          <p:nvPr/>
        </p:nvSpPr>
        <p:spPr>
          <a:xfrm>
            <a:off x="1044148" y="2160000"/>
            <a:ext cx="6361537" cy="630942"/>
          </a:xfrm>
          <a:prstGeom prst="rect">
            <a:avLst/>
          </a:prstGeom>
          <a:noFill/>
        </p:spPr>
        <p:txBody>
          <a:bodyPr wrap="square" lIns="0" tIns="0" rIns="0" rtlCol="0" anchor="t" anchorCtr="0">
            <a:spAutoFit/>
          </a:bodyPr>
          <a:lstStyle/>
          <a:p>
            <a:pPr lvl="0"/>
            <a:r>
              <a:rPr lang="de-DE" sz="2000" b="1" dirty="0">
                <a:solidFill>
                  <a:schemeClr val="accent2"/>
                </a:solidFill>
              </a:rPr>
              <a:t>Fraunhofer Institut für Zelltherapie und Immunologie IZI</a:t>
            </a:r>
          </a:p>
          <a:p>
            <a:endParaRPr lang="de-DE" dirty="0"/>
          </a:p>
        </p:txBody>
      </p:sp>
      <p:sp>
        <p:nvSpPr>
          <p:cNvPr id="6" name="Foliennummernplatzhalter 5"/>
          <p:cNvSpPr>
            <a:spLocks noGrp="1"/>
          </p:cNvSpPr>
          <p:nvPr>
            <p:ph type="sldNum" sz="quarter" idx="12"/>
          </p:nvPr>
        </p:nvSpPr>
        <p:spPr/>
        <p:txBody>
          <a:bodyPr/>
          <a:lstStyle/>
          <a:p>
            <a:fld id="{5E4ED3FA-C623-9C4C-9F77-F67245FBC70A}" type="slidenum">
              <a:rPr lang="de-DE" smtClean="0"/>
              <a:pPr/>
              <a:t>18</a:t>
            </a:fld>
            <a:endParaRPr lang="de-DE"/>
          </a:p>
        </p:txBody>
      </p:sp>
      <p:sp>
        <p:nvSpPr>
          <p:cNvPr id="7" name="Rechteck 6"/>
          <p:cNvSpPr/>
          <p:nvPr/>
        </p:nvSpPr>
        <p:spPr>
          <a:xfrm>
            <a:off x="1043999" y="2636912"/>
            <a:ext cx="7514213" cy="2262158"/>
          </a:xfrm>
          <a:prstGeom prst="rect">
            <a:avLst/>
          </a:prstGeom>
        </p:spPr>
        <p:txBody>
          <a:bodyPr wrap="square" lIns="0" tIns="0" rIns="0" bIns="0">
            <a:spAutoFit/>
          </a:bodyPr>
          <a:lstStyle/>
          <a:p>
            <a:pPr>
              <a:lnSpc>
                <a:spcPct val="120000"/>
              </a:lnSpc>
              <a:spcAft>
                <a:spcPts val="1200"/>
              </a:spcAft>
            </a:pPr>
            <a:r>
              <a:rPr lang="de-DE" sz="2000" b="1" dirty="0" smtClean="0">
                <a:solidFill>
                  <a:srgbClr val="AA0051"/>
                </a:solidFill>
              </a:rPr>
              <a:t>Erfolgte Förderung (abgeschlossen)</a:t>
            </a:r>
            <a:endParaRPr lang="de-DE" sz="2000" dirty="0">
              <a:solidFill>
                <a:srgbClr val="AA0051"/>
              </a:solidFill>
            </a:endParaRPr>
          </a:p>
          <a:p>
            <a:pPr marL="285750" indent="-285750">
              <a:lnSpc>
                <a:spcPct val="130000"/>
              </a:lnSpc>
              <a:spcAft>
                <a:spcPts val="1200"/>
              </a:spcAft>
              <a:buClr>
                <a:schemeClr val="accent2"/>
              </a:buClr>
              <a:buFont typeface="Wingdings" charset="2"/>
              <a:buChar char="§"/>
            </a:pPr>
            <a:r>
              <a:rPr lang="de-DE" sz="2000" dirty="0"/>
              <a:t>Die Stiftung hat den Aufbau und Betrieb des Fraunhofer IZI Institut für Zelltherapie und Immunologie in Leipzig von 2006 bis 2011 mit 4 Millionen € gefördert – jährlich 800 T€.</a:t>
            </a:r>
          </a:p>
          <a:p>
            <a:pPr marL="285750" indent="-285750">
              <a:lnSpc>
                <a:spcPct val="130000"/>
              </a:lnSpc>
              <a:spcAft>
                <a:spcPts val="1200"/>
              </a:spcAft>
              <a:buClr>
                <a:schemeClr val="accent2"/>
              </a:buClr>
              <a:buFont typeface="Wingdings" charset="2"/>
              <a:buChar char="§"/>
            </a:pPr>
            <a:r>
              <a:rPr lang="de-DE" sz="2000" dirty="0"/>
              <a:t>Am 01. April 2011 wurde die letzte Förderrate gezahlt. </a:t>
            </a:r>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15204314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endParaRPr lang="de-DE"/>
          </a:p>
        </p:txBody>
      </p:sp>
      <p:sp>
        <p:nvSpPr>
          <p:cNvPr id="3" name="Textfeld 2"/>
          <p:cNvSpPr txBox="1"/>
          <p:nvPr/>
        </p:nvSpPr>
        <p:spPr>
          <a:xfrm>
            <a:off x="1043609" y="1548000"/>
            <a:ext cx="5080156" cy="400110"/>
          </a:xfrm>
          <a:prstGeom prst="rect">
            <a:avLst/>
          </a:prstGeom>
          <a:solidFill>
            <a:schemeClr val="accent1"/>
          </a:solidFill>
        </p:spPr>
        <p:txBody>
          <a:bodyPr wrap="square" rtlCol="0">
            <a:spAutoFit/>
          </a:bodyPr>
          <a:lstStyle/>
          <a:p>
            <a:r>
              <a:rPr lang="de-DE" sz="2000" dirty="0">
                <a:solidFill>
                  <a:schemeClr val="bg1"/>
                </a:solidFill>
              </a:rPr>
              <a:t>Die Leipziger Stiftung </a:t>
            </a:r>
            <a:r>
              <a:rPr lang="de-DE" sz="2000" dirty="0" smtClean="0">
                <a:solidFill>
                  <a:schemeClr val="bg1"/>
                </a:solidFill>
              </a:rPr>
              <a:t>fördert Projekte </a:t>
            </a:r>
            <a:endParaRPr lang="de-DE" sz="2000" dirty="0">
              <a:solidFill>
                <a:schemeClr val="bg1"/>
              </a:solidFill>
            </a:endParaRPr>
          </a:p>
        </p:txBody>
      </p:sp>
      <p:sp>
        <p:nvSpPr>
          <p:cNvPr id="4" name="Textfeld 3"/>
          <p:cNvSpPr txBox="1"/>
          <p:nvPr/>
        </p:nvSpPr>
        <p:spPr>
          <a:xfrm>
            <a:off x="1043608" y="2188662"/>
            <a:ext cx="7514605" cy="630942"/>
          </a:xfrm>
          <a:prstGeom prst="rect">
            <a:avLst/>
          </a:prstGeom>
          <a:noFill/>
        </p:spPr>
        <p:txBody>
          <a:bodyPr wrap="square" lIns="0" tIns="0" rIns="0" rtlCol="0" anchor="t" anchorCtr="0">
            <a:spAutoFit/>
          </a:bodyPr>
          <a:lstStyle/>
          <a:p>
            <a:r>
              <a:rPr lang="de-DE" sz="2000" b="1" dirty="0">
                <a:solidFill>
                  <a:srgbClr val="AA0051"/>
                </a:solidFill>
              </a:rPr>
              <a:t>Teilnahme der TSA-Ostwald an der TSA National Conference in den USA</a:t>
            </a:r>
          </a:p>
          <a:p>
            <a:pPr lvl="0"/>
            <a:endParaRPr lang="de-DE" b="1" dirty="0">
              <a:solidFill>
                <a:srgbClr val="AA0051"/>
              </a:solidFill>
            </a:endParaRPr>
          </a:p>
        </p:txBody>
      </p:sp>
      <p:sp>
        <p:nvSpPr>
          <p:cNvPr id="6" name="Foliennummernplatzhalter 5"/>
          <p:cNvSpPr>
            <a:spLocks noGrp="1"/>
          </p:cNvSpPr>
          <p:nvPr>
            <p:ph type="sldNum" sz="quarter" idx="12"/>
          </p:nvPr>
        </p:nvSpPr>
        <p:spPr/>
        <p:txBody>
          <a:bodyPr/>
          <a:lstStyle/>
          <a:p>
            <a:fld id="{5E4ED3FA-C623-9C4C-9F77-F67245FBC70A}" type="slidenum">
              <a:rPr lang="de-DE" smtClean="0"/>
              <a:pPr/>
              <a:t>19</a:t>
            </a:fld>
            <a:endParaRPr lang="de-DE"/>
          </a:p>
        </p:txBody>
      </p:sp>
      <p:pic>
        <p:nvPicPr>
          <p:cNvPr id="7" name="Bild 6" descr="TSA_Ostwald.jpg"/>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1044149" y="2811600"/>
            <a:ext cx="6364286" cy="29700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26384854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endParaRPr lang="de-DE"/>
          </a:p>
        </p:txBody>
      </p:sp>
      <p:sp>
        <p:nvSpPr>
          <p:cNvPr id="3" name="Foliennummernplatzhalter 2"/>
          <p:cNvSpPr>
            <a:spLocks noGrp="1"/>
          </p:cNvSpPr>
          <p:nvPr>
            <p:ph type="sldNum" sz="quarter" idx="12"/>
          </p:nvPr>
        </p:nvSpPr>
        <p:spPr/>
        <p:txBody>
          <a:bodyPr/>
          <a:lstStyle/>
          <a:p>
            <a:fld id="{5E4ED3FA-C623-9C4C-9F77-F67245FBC70A}" type="slidenum">
              <a:rPr lang="de-DE" smtClean="0"/>
              <a:pPr/>
              <a:t>2</a:t>
            </a:fld>
            <a:endParaRPr lang="de-DE"/>
          </a:p>
        </p:txBody>
      </p:sp>
      <p:sp>
        <p:nvSpPr>
          <p:cNvPr id="4" name="Textfeld 3"/>
          <p:cNvSpPr txBox="1"/>
          <p:nvPr/>
        </p:nvSpPr>
        <p:spPr>
          <a:xfrm>
            <a:off x="1044516" y="1548000"/>
            <a:ext cx="3023428" cy="461665"/>
          </a:xfrm>
          <a:prstGeom prst="rect">
            <a:avLst/>
          </a:prstGeom>
          <a:solidFill>
            <a:schemeClr val="accent1"/>
          </a:solidFill>
        </p:spPr>
        <p:txBody>
          <a:bodyPr wrap="square" rtlCol="0">
            <a:spAutoFit/>
          </a:bodyPr>
          <a:lstStyle/>
          <a:p>
            <a:r>
              <a:rPr lang="de-DE" sz="2400" dirty="0" smtClean="0">
                <a:solidFill>
                  <a:schemeClr val="bg1"/>
                </a:solidFill>
              </a:rPr>
              <a:t>Zweck der Stiftung </a:t>
            </a:r>
            <a:endParaRPr lang="de-DE" sz="2400" dirty="0">
              <a:solidFill>
                <a:schemeClr val="bg1"/>
              </a:solidFill>
            </a:endParaRPr>
          </a:p>
        </p:txBody>
      </p:sp>
      <p:sp>
        <p:nvSpPr>
          <p:cNvPr id="6" name="Rechteck 5"/>
          <p:cNvSpPr/>
          <p:nvPr/>
        </p:nvSpPr>
        <p:spPr>
          <a:xfrm>
            <a:off x="1043608" y="2315359"/>
            <a:ext cx="6853415" cy="2154436"/>
          </a:xfrm>
          <a:prstGeom prst="rect">
            <a:avLst/>
          </a:prstGeom>
        </p:spPr>
        <p:txBody>
          <a:bodyPr wrap="square" lIns="0" tIns="0" rIns="0" bIns="0">
            <a:spAutoFit/>
          </a:bodyPr>
          <a:lstStyle/>
          <a:p>
            <a:pPr marL="285750" indent="-285750">
              <a:lnSpc>
                <a:spcPct val="120000"/>
              </a:lnSpc>
              <a:spcAft>
                <a:spcPts val="1200"/>
              </a:spcAft>
              <a:buClr>
                <a:schemeClr val="accent2"/>
              </a:buClr>
              <a:buFont typeface="Wingdings" charset="2"/>
              <a:buChar char="§"/>
            </a:pPr>
            <a:r>
              <a:rPr lang="de-DE" sz="2000" dirty="0"/>
              <a:t>Wir verbessern Rahmenbedingungen für Innovationen und neue Technologien in der </a:t>
            </a:r>
            <a:r>
              <a:rPr lang="de-DE" sz="2000" dirty="0" smtClean="0"/>
              <a:t>Wirtschaft.</a:t>
            </a:r>
            <a:endParaRPr lang="de-DE" sz="2000" dirty="0"/>
          </a:p>
          <a:p>
            <a:pPr marL="285750" indent="-285750">
              <a:lnSpc>
                <a:spcPct val="120000"/>
              </a:lnSpc>
              <a:spcAft>
                <a:spcPts val="1200"/>
              </a:spcAft>
              <a:buClr>
                <a:schemeClr val="accent2"/>
              </a:buClr>
              <a:buFont typeface="Wingdings" charset="2"/>
              <a:buChar char="§"/>
            </a:pPr>
            <a:r>
              <a:rPr lang="de-DE" sz="2000" dirty="0" smtClean="0"/>
              <a:t>Wir </a:t>
            </a:r>
            <a:r>
              <a:rPr lang="de-DE" sz="2000" dirty="0"/>
              <a:t>unterstützen Wissenschaft und Forschung bei dem Transfer wissenschaftlicher Erkenntnisse in die Wirtschaft</a:t>
            </a:r>
            <a:r>
              <a:rPr lang="de-DE" sz="2000" dirty="0" smtClean="0"/>
              <a:t>.</a:t>
            </a:r>
            <a:endParaRPr lang="de-DE" sz="2000" dirty="0"/>
          </a:p>
          <a:p>
            <a:pPr marL="285750" indent="-285750">
              <a:lnSpc>
                <a:spcPct val="120000"/>
              </a:lnSpc>
              <a:spcAft>
                <a:spcPts val="1200"/>
              </a:spcAft>
              <a:buClr>
                <a:schemeClr val="accent2"/>
              </a:buClr>
              <a:buFont typeface="Wingdings" charset="2"/>
              <a:buChar char="§"/>
            </a:pPr>
            <a:r>
              <a:rPr lang="de-DE" sz="2000" dirty="0"/>
              <a:t>Wir unterstützen die berufliche, technologieorientierte Bildung.</a:t>
            </a:r>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23174063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endParaRPr lang="de-DE"/>
          </a:p>
        </p:txBody>
      </p:sp>
      <p:sp>
        <p:nvSpPr>
          <p:cNvPr id="3" name="Textfeld 2"/>
          <p:cNvSpPr txBox="1"/>
          <p:nvPr/>
        </p:nvSpPr>
        <p:spPr>
          <a:xfrm>
            <a:off x="1043609" y="1548000"/>
            <a:ext cx="5080156" cy="400110"/>
          </a:xfrm>
          <a:prstGeom prst="rect">
            <a:avLst/>
          </a:prstGeom>
          <a:solidFill>
            <a:schemeClr val="accent1"/>
          </a:solidFill>
        </p:spPr>
        <p:txBody>
          <a:bodyPr wrap="square" rtlCol="0">
            <a:spAutoFit/>
          </a:bodyPr>
          <a:lstStyle/>
          <a:p>
            <a:r>
              <a:rPr lang="de-DE" sz="2000" dirty="0">
                <a:solidFill>
                  <a:schemeClr val="bg1"/>
                </a:solidFill>
              </a:rPr>
              <a:t>Die Leipziger Stiftung </a:t>
            </a:r>
            <a:r>
              <a:rPr lang="de-DE" sz="2000" dirty="0" smtClean="0">
                <a:solidFill>
                  <a:schemeClr val="bg1"/>
                </a:solidFill>
              </a:rPr>
              <a:t>fördert Projekte </a:t>
            </a:r>
            <a:endParaRPr lang="de-DE" sz="2000" dirty="0">
              <a:solidFill>
                <a:schemeClr val="bg1"/>
              </a:solidFill>
            </a:endParaRPr>
          </a:p>
        </p:txBody>
      </p:sp>
      <p:sp>
        <p:nvSpPr>
          <p:cNvPr id="4" name="Textfeld 3"/>
          <p:cNvSpPr txBox="1"/>
          <p:nvPr/>
        </p:nvSpPr>
        <p:spPr>
          <a:xfrm>
            <a:off x="1043608" y="2188662"/>
            <a:ext cx="6808057" cy="661720"/>
          </a:xfrm>
          <a:prstGeom prst="rect">
            <a:avLst/>
          </a:prstGeom>
          <a:noFill/>
        </p:spPr>
        <p:txBody>
          <a:bodyPr wrap="square" lIns="0" tIns="0" rIns="0" rtlCol="0" anchor="t" anchorCtr="0">
            <a:spAutoFit/>
          </a:bodyPr>
          <a:lstStyle/>
          <a:p>
            <a:r>
              <a:rPr lang="de-DE" sz="2000" b="1" dirty="0">
                <a:solidFill>
                  <a:srgbClr val="AA0051"/>
                </a:solidFill>
              </a:rPr>
              <a:t>Stiftungsprofessur für Simulation und Ergonomie in </a:t>
            </a:r>
            <a:r>
              <a:rPr lang="de-DE" sz="2000" b="1" dirty="0" smtClean="0">
                <a:solidFill>
                  <a:srgbClr val="AA0051"/>
                </a:solidFill>
              </a:rPr>
              <a:t>der</a:t>
            </a:r>
          </a:p>
          <a:p>
            <a:r>
              <a:rPr lang="de-DE" sz="2000" b="1" dirty="0" smtClean="0">
                <a:solidFill>
                  <a:srgbClr val="AA0051"/>
                </a:solidFill>
              </a:rPr>
              <a:t>operativen </a:t>
            </a:r>
            <a:r>
              <a:rPr lang="de-DE" sz="2000" b="1" dirty="0">
                <a:solidFill>
                  <a:srgbClr val="AA0051"/>
                </a:solidFill>
              </a:rPr>
              <a:t>Medizin an der </a:t>
            </a:r>
            <a:r>
              <a:rPr lang="de-DE" sz="2000" b="1" dirty="0" smtClean="0">
                <a:solidFill>
                  <a:srgbClr val="AA0051"/>
                </a:solidFill>
              </a:rPr>
              <a:t>HTWK </a:t>
            </a:r>
            <a:endParaRPr lang="de-DE" sz="2000" b="1" dirty="0">
              <a:solidFill>
                <a:srgbClr val="AA0051"/>
              </a:solidFill>
            </a:endParaRPr>
          </a:p>
        </p:txBody>
      </p:sp>
      <p:sp>
        <p:nvSpPr>
          <p:cNvPr id="6" name="Foliennummernplatzhalter 5"/>
          <p:cNvSpPr>
            <a:spLocks noGrp="1"/>
          </p:cNvSpPr>
          <p:nvPr>
            <p:ph type="sldNum" sz="quarter" idx="12"/>
          </p:nvPr>
        </p:nvSpPr>
        <p:spPr/>
        <p:txBody>
          <a:bodyPr/>
          <a:lstStyle/>
          <a:p>
            <a:fld id="{5E4ED3FA-C623-9C4C-9F77-F67245FBC70A}" type="slidenum">
              <a:rPr lang="de-DE" smtClean="0"/>
              <a:pPr/>
              <a:t>20</a:t>
            </a:fld>
            <a:endParaRPr lang="de-DE"/>
          </a:p>
        </p:txBody>
      </p:sp>
      <p:pic>
        <p:nvPicPr>
          <p:cNvPr id="8" name="Bild 7" descr="stiftungsprofessur_htwk.jpg"/>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1044149" y="3064440"/>
            <a:ext cx="6364286" cy="29700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21156865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b="1" dirty="0">
                <a:solidFill>
                  <a:srgbClr val="AA0051"/>
                </a:solidFill>
              </a:rPr>
              <a:t>Vielen Dank für Ihre Aufmerksamkeit</a:t>
            </a:r>
            <a:endParaRPr lang="de-DE" dirty="0">
              <a:solidFill>
                <a:srgbClr val="AA0051"/>
              </a:solidFill>
            </a:endParaRPr>
          </a:p>
        </p:txBody>
      </p:sp>
      <p:sp>
        <p:nvSpPr>
          <p:cNvPr id="3" name="Untertitel 2"/>
          <p:cNvSpPr>
            <a:spLocks noGrp="1"/>
          </p:cNvSpPr>
          <p:nvPr>
            <p:ph type="subTitle" idx="1"/>
          </p:nvPr>
        </p:nvSpPr>
        <p:spPr>
          <a:xfrm>
            <a:off x="1371600" y="4271760"/>
            <a:ext cx="6400800" cy="1752600"/>
          </a:xfrm>
        </p:spPr>
        <p:txBody>
          <a:bodyPr>
            <a:normAutofit fontScale="92500" lnSpcReduction="20000"/>
          </a:bodyPr>
          <a:lstStyle/>
          <a:p>
            <a:pPr>
              <a:spcBef>
                <a:spcPts val="0"/>
              </a:spcBef>
              <a:spcAft>
                <a:spcPts val="1200"/>
              </a:spcAft>
            </a:pPr>
            <a:r>
              <a:rPr lang="de-DE" dirty="0">
                <a:solidFill>
                  <a:schemeClr val="accent1"/>
                </a:solidFill>
              </a:rPr>
              <a:t>www.leipziger-</a:t>
            </a:r>
            <a:r>
              <a:rPr lang="de-DE" dirty="0" smtClean="0">
                <a:solidFill>
                  <a:schemeClr val="accent1"/>
                </a:solidFill>
              </a:rPr>
              <a:t>stiftung.de</a:t>
            </a:r>
          </a:p>
          <a:p>
            <a:pPr>
              <a:spcBef>
                <a:spcPts val="0"/>
              </a:spcBef>
            </a:pPr>
            <a:r>
              <a:rPr lang="de-DE" dirty="0" smtClean="0">
                <a:solidFill>
                  <a:schemeClr val="accent1"/>
                </a:solidFill>
              </a:rPr>
              <a:t>Geschäftsstelle:</a:t>
            </a:r>
          </a:p>
          <a:p>
            <a:pPr>
              <a:spcBef>
                <a:spcPts val="0"/>
              </a:spcBef>
            </a:pPr>
            <a:r>
              <a:rPr lang="de-DE" dirty="0" err="1" smtClean="0">
                <a:solidFill>
                  <a:schemeClr val="accent1"/>
                </a:solidFill>
              </a:rPr>
              <a:t>Riquet</a:t>
            </a:r>
            <a:r>
              <a:rPr lang="de-DE" dirty="0" smtClean="0">
                <a:solidFill>
                  <a:schemeClr val="accent1"/>
                </a:solidFill>
              </a:rPr>
              <a:t> Haus, </a:t>
            </a:r>
            <a:r>
              <a:rPr lang="de-DE" dirty="0">
                <a:solidFill>
                  <a:schemeClr val="accent1"/>
                </a:solidFill>
              </a:rPr>
              <a:t>Schuhmachergäßchen1-3</a:t>
            </a:r>
            <a:br>
              <a:rPr lang="de-DE" dirty="0">
                <a:solidFill>
                  <a:schemeClr val="accent1"/>
                </a:solidFill>
              </a:rPr>
            </a:br>
            <a:r>
              <a:rPr lang="de-DE" dirty="0">
                <a:solidFill>
                  <a:schemeClr val="accent1"/>
                </a:solidFill>
              </a:rPr>
              <a:t>04109 Leipzig</a:t>
            </a:r>
          </a:p>
          <a:p>
            <a:endParaRPr lang="de-DE" dirty="0"/>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1489229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endParaRPr lang="de-DE"/>
          </a:p>
        </p:txBody>
      </p:sp>
      <p:sp>
        <p:nvSpPr>
          <p:cNvPr id="3" name="Foliennummernplatzhalter 2"/>
          <p:cNvSpPr>
            <a:spLocks noGrp="1"/>
          </p:cNvSpPr>
          <p:nvPr>
            <p:ph type="sldNum" sz="quarter" idx="12"/>
          </p:nvPr>
        </p:nvSpPr>
        <p:spPr/>
        <p:txBody>
          <a:bodyPr/>
          <a:lstStyle/>
          <a:p>
            <a:fld id="{5E4ED3FA-C623-9C4C-9F77-F67245FBC70A}" type="slidenum">
              <a:rPr lang="de-DE" smtClean="0"/>
              <a:pPr/>
              <a:t>3</a:t>
            </a:fld>
            <a:endParaRPr lang="de-DE"/>
          </a:p>
        </p:txBody>
      </p:sp>
      <p:sp>
        <p:nvSpPr>
          <p:cNvPr id="4" name="Textfeld 3"/>
          <p:cNvSpPr txBox="1"/>
          <p:nvPr/>
        </p:nvSpPr>
        <p:spPr>
          <a:xfrm>
            <a:off x="1043610" y="1548000"/>
            <a:ext cx="3023428" cy="461665"/>
          </a:xfrm>
          <a:prstGeom prst="rect">
            <a:avLst/>
          </a:prstGeom>
          <a:solidFill>
            <a:schemeClr val="accent1"/>
          </a:solidFill>
        </p:spPr>
        <p:txBody>
          <a:bodyPr wrap="square" rtlCol="0">
            <a:spAutoFit/>
          </a:bodyPr>
          <a:lstStyle/>
          <a:p>
            <a:r>
              <a:rPr lang="de-DE" sz="2400" dirty="0" smtClean="0">
                <a:solidFill>
                  <a:schemeClr val="bg1"/>
                </a:solidFill>
              </a:rPr>
              <a:t>Förderungsgrundsatz</a:t>
            </a:r>
            <a:endParaRPr lang="de-DE" sz="2400" dirty="0">
              <a:solidFill>
                <a:schemeClr val="bg1"/>
              </a:solidFill>
            </a:endParaRPr>
          </a:p>
        </p:txBody>
      </p:sp>
      <p:sp>
        <p:nvSpPr>
          <p:cNvPr id="6" name="Rechteck 5"/>
          <p:cNvSpPr/>
          <p:nvPr/>
        </p:nvSpPr>
        <p:spPr>
          <a:xfrm>
            <a:off x="1043607" y="2269999"/>
            <a:ext cx="7514605" cy="4083169"/>
          </a:xfrm>
          <a:prstGeom prst="rect">
            <a:avLst/>
          </a:prstGeom>
        </p:spPr>
        <p:txBody>
          <a:bodyPr wrap="square" lIns="0" tIns="0" rIns="0" bIns="0">
            <a:spAutoFit/>
          </a:bodyPr>
          <a:lstStyle/>
          <a:p>
            <a:pPr marL="342900" indent="-342900">
              <a:lnSpc>
                <a:spcPct val="120000"/>
              </a:lnSpc>
              <a:spcAft>
                <a:spcPts val="1200"/>
              </a:spcAft>
              <a:buClr>
                <a:schemeClr val="accent2"/>
              </a:buClr>
              <a:buFont typeface="Wingdings" charset="2"/>
              <a:buChar char="§"/>
            </a:pPr>
            <a:r>
              <a:rPr lang="de-DE" sz="2000" dirty="0"/>
              <a:t>Von der Stiftung geförderte Projekte sollen Impulse für die wirtschaftliche Entwicklung Leipzigs geben und nachhaltig Veränderungen bewirken. Deshalb sind es Projekte in Leipzig. </a:t>
            </a:r>
          </a:p>
          <a:p>
            <a:pPr marL="342900" indent="-342900">
              <a:lnSpc>
                <a:spcPct val="120000"/>
              </a:lnSpc>
              <a:spcAft>
                <a:spcPts val="1200"/>
              </a:spcAft>
              <a:buClr>
                <a:schemeClr val="accent2"/>
              </a:buClr>
              <a:buFont typeface="Wingdings" charset="2"/>
              <a:buChar char="§"/>
            </a:pPr>
            <a:r>
              <a:rPr lang="de-DE" sz="2000" dirty="0"/>
              <a:t>Die Stiftung konzentriert sich bei der Förderung von Projekten auf die </a:t>
            </a:r>
            <a:r>
              <a:rPr lang="de-DE" sz="2000" b="1" dirty="0">
                <a:hlinkClick r:id="" action="ppaction://hlinkshowjump?jump=nextslide"/>
              </a:rPr>
              <a:t>Cluster</a:t>
            </a:r>
            <a:r>
              <a:rPr lang="de-DE" sz="2000" dirty="0"/>
              <a:t> der Stadt Leipzig. Der Schwerpunkt der Förderung liegt auf dem Wissens- und Technologietransfer zwischen Wissenschaft und Wirtschaft (Verwertung von Forschungsergebnissen in der regionalen Wirtschaft).</a:t>
            </a:r>
          </a:p>
          <a:p>
            <a:pPr marL="342900" indent="-342900">
              <a:lnSpc>
                <a:spcPct val="120000"/>
              </a:lnSpc>
              <a:spcAft>
                <a:spcPts val="1200"/>
              </a:spcAft>
              <a:buClr>
                <a:schemeClr val="accent2"/>
              </a:buClr>
              <a:buFont typeface="Wingdings" charset="2"/>
              <a:buChar char="§"/>
            </a:pPr>
            <a:r>
              <a:rPr lang="de-DE" sz="2000" dirty="0"/>
              <a:t>Die Leipziger Stiftung initiiert Transferprojekte und regt an, sie aus eigener Kraft weiterzuführen</a:t>
            </a:r>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2560908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endParaRPr lang="de-DE"/>
          </a:p>
        </p:txBody>
      </p:sp>
      <p:sp>
        <p:nvSpPr>
          <p:cNvPr id="3" name="Foliennummernplatzhalter 2"/>
          <p:cNvSpPr>
            <a:spLocks noGrp="1"/>
          </p:cNvSpPr>
          <p:nvPr>
            <p:ph type="sldNum" sz="quarter" idx="12"/>
          </p:nvPr>
        </p:nvSpPr>
        <p:spPr/>
        <p:txBody>
          <a:bodyPr/>
          <a:lstStyle/>
          <a:p>
            <a:fld id="{5E4ED3FA-C623-9C4C-9F77-F67245FBC70A}" type="slidenum">
              <a:rPr lang="de-DE" smtClean="0"/>
              <a:pPr/>
              <a:t>4</a:t>
            </a:fld>
            <a:endParaRPr lang="de-DE"/>
          </a:p>
        </p:txBody>
      </p:sp>
      <p:sp>
        <p:nvSpPr>
          <p:cNvPr id="4" name="Textfeld 3"/>
          <p:cNvSpPr txBox="1"/>
          <p:nvPr/>
        </p:nvSpPr>
        <p:spPr>
          <a:xfrm>
            <a:off x="1043610" y="1548000"/>
            <a:ext cx="4290390" cy="461665"/>
          </a:xfrm>
          <a:prstGeom prst="rect">
            <a:avLst/>
          </a:prstGeom>
          <a:solidFill>
            <a:schemeClr val="accent1"/>
          </a:solidFill>
        </p:spPr>
        <p:txBody>
          <a:bodyPr wrap="square" rtlCol="0">
            <a:spAutoFit/>
          </a:bodyPr>
          <a:lstStyle/>
          <a:p>
            <a:r>
              <a:rPr lang="de-DE" sz="2400" dirty="0" smtClean="0">
                <a:solidFill>
                  <a:schemeClr val="bg1"/>
                </a:solidFill>
              </a:rPr>
              <a:t>Clusterpolitik der Stadt Leipzig</a:t>
            </a:r>
            <a:endParaRPr lang="de-DE" sz="2400" dirty="0">
              <a:solidFill>
                <a:schemeClr val="bg1"/>
              </a:solidFill>
            </a:endParaRPr>
          </a:p>
        </p:txBody>
      </p:sp>
      <p:sp>
        <p:nvSpPr>
          <p:cNvPr id="6" name="Rechteck 5"/>
          <p:cNvSpPr/>
          <p:nvPr/>
        </p:nvSpPr>
        <p:spPr>
          <a:xfrm>
            <a:off x="1043607" y="2269999"/>
            <a:ext cx="7514605" cy="3344505"/>
          </a:xfrm>
          <a:prstGeom prst="rect">
            <a:avLst/>
          </a:prstGeom>
        </p:spPr>
        <p:txBody>
          <a:bodyPr wrap="square" lIns="0" tIns="0" rIns="0" bIns="0">
            <a:spAutoFit/>
          </a:bodyPr>
          <a:lstStyle/>
          <a:p>
            <a:pPr>
              <a:lnSpc>
                <a:spcPct val="120000"/>
              </a:lnSpc>
              <a:spcAft>
                <a:spcPts val="1200"/>
              </a:spcAft>
              <a:buClr>
                <a:schemeClr val="accent2"/>
              </a:buClr>
            </a:pPr>
            <a:r>
              <a:rPr lang="de-DE" sz="2000" dirty="0" smtClean="0"/>
              <a:t>wachstumsträchtige Bereiche erhalten besondere Unterstützung – Motto „Die Stärken stärken“</a:t>
            </a:r>
          </a:p>
          <a:p>
            <a:pPr marL="342900" indent="-342900">
              <a:lnSpc>
                <a:spcPct val="120000"/>
              </a:lnSpc>
              <a:spcAft>
                <a:spcPts val="1200"/>
              </a:spcAft>
              <a:buClr>
                <a:schemeClr val="accent2"/>
              </a:buClr>
              <a:buFont typeface="Wingdings" charset="2"/>
              <a:buChar char="§"/>
            </a:pPr>
            <a:r>
              <a:rPr lang="de-DE" sz="2000" dirty="0" smtClean="0"/>
              <a:t> Automobil- und Zulieferindustrie</a:t>
            </a:r>
          </a:p>
          <a:p>
            <a:pPr marL="342900" indent="-342900">
              <a:lnSpc>
                <a:spcPct val="120000"/>
              </a:lnSpc>
              <a:spcAft>
                <a:spcPts val="1200"/>
              </a:spcAft>
              <a:buClr>
                <a:schemeClr val="accent2"/>
              </a:buClr>
              <a:buFont typeface="Wingdings" charset="2"/>
              <a:buChar char="§"/>
            </a:pPr>
            <a:r>
              <a:rPr lang="de-DE" sz="2000" dirty="0" smtClean="0"/>
              <a:t>Gesundheitswirtschaft und Biotechnologie</a:t>
            </a:r>
          </a:p>
          <a:p>
            <a:pPr marL="342900" indent="-342900">
              <a:lnSpc>
                <a:spcPct val="120000"/>
              </a:lnSpc>
              <a:spcAft>
                <a:spcPts val="1200"/>
              </a:spcAft>
              <a:buClr>
                <a:schemeClr val="accent2"/>
              </a:buClr>
              <a:buFont typeface="Wingdings" charset="2"/>
              <a:buChar char="§"/>
            </a:pPr>
            <a:r>
              <a:rPr lang="de-DE" sz="2000" dirty="0" smtClean="0"/>
              <a:t>Energie und Umwelttechnik</a:t>
            </a:r>
          </a:p>
          <a:p>
            <a:pPr marL="342900" indent="-342900">
              <a:lnSpc>
                <a:spcPct val="120000"/>
              </a:lnSpc>
              <a:spcAft>
                <a:spcPts val="1200"/>
              </a:spcAft>
              <a:buClr>
                <a:schemeClr val="accent2"/>
              </a:buClr>
              <a:buFont typeface="Wingdings" charset="2"/>
              <a:buChar char="§"/>
            </a:pPr>
            <a:r>
              <a:rPr lang="de-DE" sz="2000" dirty="0" smtClean="0"/>
              <a:t>Logistik</a:t>
            </a:r>
          </a:p>
          <a:p>
            <a:pPr marL="342900" indent="-342900">
              <a:lnSpc>
                <a:spcPct val="120000"/>
              </a:lnSpc>
              <a:spcAft>
                <a:spcPts val="1200"/>
              </a:spcAft>
              <a:buClr>
                <a:schemeClr val="accent2"/>
              </a:buClr>
              <a:buFont typeface="Wingdings" charset="2"/>
              <a:buChar char="§"/>
            </a:pPr>
            <a:r>
              <a:rPr lang="de-DE" sz="2000" dirty="0" smtClean="0"/>
              <a:t>Medien und Kreativwirtschaft</a:t>
            </a:r>
            <a:endParaRPr lang="de-DE" sz="2000" dirty="0"/>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2560908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endParaRPr lang="de-DE"/>
          </a:p>
        </p:txBody>
      </p:sp>
      <p:sp>
        <p:nvSpPr>
          <p:cNvPr id="3" name="Foliennummernplatzhalter 2"/>
          <p:cNvSpPr>
            <a:spLocks noGrp="1"/>
          </p:cNvSpPr>
          <p:nvPr>
            <p:ph type="sldNum" sz="quarter" idx="12"/>
          </p:nvPr>
        </p:nvSpPr>
        <p:spPr/>
        <p:txBody>
          <a:bodyPr/>
          <a:lstStyle/>
          <a:p>
            <a:fld id="{5E4ED3FA-C623-9C4C-9F77-F67245FBC70A}" type="slidenum">
              <a:rPr lang="de-DE" smtClean="0"/>
              <a:pPr/>
              <a:t>5</a:t>
            </a:fld>
            <a:endParaRPr lang="de-DE"/>
          </a:p>
        </p:txBody>
      </p:sp>
      <p:sp>
        <p:nvSpPr>
          <p:cNvPr id="4" name="Textfeld 3"/>
          <p:cNvSpPr txBox="1"/>
          <p:nvPr/>
        </p:nvSpPr>
        <p:spPr>
          <a:xfrm>
            <a:off x="1044000" y="1548000"/>
            <a:ext cx="3023428" cy="461665"/>
          </a:xfrm>
          <a:prstGeom prst="rect">
            <a:avLst/>
          </a:prstGeom>
          <a:solidFill>
            <a:schemeClr val="accent1"/>
          </a:solidFill>
        </p:spPr>
        <p:txBody>
          <a:bodyPr wrap="square" rtlCol="0">
            <a:spAutoFit/>
          </a:bodyPr>
          <a:lstStyle/>
          <a:p>
            <a:r>
              <a:rPr lang="de-DE" sz="2400" dirty="0" smtClean="0">
                <a:solidFill>
                  <a:schemeClr val="bg1"/>
                </a:solidFill>
              </a:rPr>
              <a:t>Zahlen und Fakten</a:t>
            </a:r>
            <a:endParaRPr lang="de-DE" sz="2400" dirty="0">
              <a:solidFill>
                <a:schemeClr val="bg1"/>
              </a:solidFill>
            </a:endParaRPr>
          </a:p>
        </p:txBody>
      </p:sp>
      <p:sp>
        <p:nvSpPr>
          <p:cNvPr id="6" name="Rechteck 5"/>
          <p:cNvSpPr/>
          <p:nvPr/>
        </p:nvSpPr>
        <p:spPr>
          <a:xfrm>
            <a:off x="1044000" y="2269999"/>
            <a:ext cx="7586613" cy="3252173"/>
          </a:xfrm>
          <a:prstGeom prst="rect">
            <a:avLst/>
          </a:prstGeom>
        </p:spPr>
        <p:txBody>
          <a:bodyPr wrap="square" lIns="0" tIns="0" rIns="0" bIns="0">
            <a:spAutoFit/>
          </a:bodyPr>
          <a:lstStyle/>
          <a:p>
            <a:pPr marL="342900" indent="-342900">
              <a:lnSpc>
                <a:spcPct val="120000"/>
              </a:lnSpc>
              <a:spcAft>
                <a:spcPts val="1200"/>
              </a:spcAft>
              <a:buClr>
                <a:schemeClr val="accent2"/>
              </a:buClr>
              <a:buFont typeface="Wingdings" charset="2"/>
              <a:buChar char="§"/>
            </a:pPr>
            <a:r>
              <a:rPr lang="de-DE" sz="2000" dirty="0"/>
              <a:t>Die Leipziger Stiftung ist eine fördernde Stiftung.</a:t>
            </a:r>
          </a:p>
          <a:p>
            <a:pPr marL="342900" lvl="0" indent="-342900">
              <a:lnSpc>
                <a:spcPct val="120000"/>
              </a:lnSpc>
              <a:spcAft>
                <a:spcPts val="1200"/>
              </a:spcAft>
              <a:buClr>
                <a:schemeClr val="accent2"/>
              </a:buClr>
              <a:buFont typeface="Wingdings" charset="2"/>
              <a:buChar char="§"/>
              <a:tabLst>
                <a:tab pos="533400" algn="l"/>
                <a:tab pos="714375" algn="l"/>
              </a:tabLst>
            </a:pPr>
            <a:r>
              <a:rPr lang="de-DE" sz="2000" dirty="0"/>
              <a:t>Sie wurde </a:t>
            </a:r>
            <a:br>
              <a:rPr lang="de-DE" sz="2000" dirty="0"/>
            </a:br>
            <a:r>
              <a:rPr lang="de-DE" sz="2000" dirty="0" smtClean="0"/>
              <a:t>-	von </a:t>
            </a:r>
            <a:r>
              <a:rPr lang="de-DE" sz="2000" dirty="0"/>
              <a:t>der Stadt im Jahr 2000 </a:t>
            </a:r>
            <a:r>
              <a:rPr lang="de-DE" sz="2000" dirty="0" smtClean="0"/>
              <a:t>errichtet </a:t>
            </a:r>
            <a:r>
              <a:rPr lang="de-DE" sz="2000" dirty="0"/>
              <a:t>als rechtsfähige Stiftung </a:t>
            </a:r>
            <a:r>
              <a:rPr lang="de-DE" sz="2000" dirty="0" smtClean="0"/>
              <a:t>	bürgerlichen Rechts</a:t>
            </a:r>
            <a:br>
              <a:rPr lang="de-DE" sz="2000" dirty="0" smtClean="0"/>
            </a:br>
            <a:r>
              <a:rPr lang="de-DE" sz="2000" dirty="0" smtClean="0"/>
              <a:t>-	ausgestattet </a:t>
            </a:r>
            <a:r>
              <a:rPr lang="de-DE" sz="2000" dirty="0"/>
              <a:t>mit einem Grundstockvermögen </a:t>
            </a:r>
            <a:r>
              <a:rPr lang="de-DE" sz="2000" dirty="0" smtClean="0"/>
              <a:t>von 25,5 </a:t>
            </a:r>
            <a:r>
              <a:rPr lang="de-DE" sz="2000" dirty="0"/>
              <a:t>Mio. € </a:t>
            </a:r>
            <a:r>
              <a:rPr lang="de-DE" sz="2000" dirty="0" smtClean="0"/>
              <a:t>aus 	Verkaufserlösen </a:t>
            </a:r>
            <a:r>
              <a:rPr lang="de-DE" sz="2000" dirty="0"/>
              <a:t>der Privatisierung kommunaler </a:t>
            </a:r>
            <a:r>
              <a:rPr lang="de-DE" sz="2000" dirty="0" smtClean="0"/>
              <a:t>Beteiligungen</a:t>
            </a:r>
            <a:r>
              <a:rPr lang="de-DE" sz="2000" dirty="0"/>
              <a:t>.</a:t>
            </a:r>
          </a:p>
          <a:p>
            <a:pPr marL="342900" indent="-342900">
              <a:lnSpc>
                <a:spcPct val="120000"/>
              </a:lnSpc>
              <a:spcAft>
                <a:spcPts val="1200"/>
              </a:spcAft>
              <a:buClr>
                <a:schemeClr val="accent2"/>
              </a:buClr>
              <a:buFont typeface="Wingdings" charset="2"/>
              <a:buChar char="§"/>
            </a:pPr>
            <a:r>
              <a:rPr lang="de-DE" sz="2000" dirty="0"/>
              <a:t>Die Stiftung verfolgt ausschließlich und unmittelbar gemeinnützige Zwecke</a:t>
            </a:r>
            <a:r>
              <a:rPr lang="de-DE" sz="2000" dirty="0" smtClean="0"/>
              <a:t>.</a:t>
            </a:r>
            <a:endParaRPr lang="de-DE" sz="2000" dirty="0"/>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15921116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endParaRPr lang="de-DE"/>
          </a:p>
        </p:txBody>
      </p:sp>
      <p:sp>
        <p:nvSpPr>
          <p:cNvPr id="3" name="Foliennummernplatzhalter 2"/>
          <p:cNvSpPr>
            <a:spLocks noGrp="1"/>
          </p:cNvSpPr>
          <p:nvPr>
            <p:ph type="sldNum" sz="quarter" idx="12"/>
          </p:nvPr>
        </p:nvSpPr>
        <p:spPr/>
        <p:txBody>
          <a:bodyPr/>
          <a:lstStyle/>
          <a:p>
            <a:fld id="{5E4ED3FA-C623-9C4C-9F77-F67245FBC70A}" type="slidenum">
              <a:rPr lang="de-DE" smtClean="0"/>
              <a:pPr/>
              <a:t>6</a:t>
            </a:fld>
            <a:endParaRPr lang="de-DE"/>
          </a:p>
        </p:txBody>
      </p:sp>
      <p:sp>
        <p:nvSpPr>
          <p:cNvPr id="4" name="Textfeld 3"/>
          <p:cNvSpPr txBox="1"/>
          <p:nvPr/>
        </p:nvSpPr>
        <p:spPr>
          <a:xfrm>
            <a:off x="1044000" y="1548000"/>
            <a:ext cx="3023428" cy="461665"/>
          </a:xfrm>
          <a:prstGeom prst="rect">
            <a:avLst/>
          </a:prstGeom>
          <a:solidFill>
            <a:schemeClr val="accent1"/>
          </a:solidFill>
        </p:spPr>
        <p:txBody>
          <a:bodyPr wrap="square" rtlCol="0">
            <a:spAutoFit/>
          </a:bodyPr>
          <a:lstStyle/>
          <a:p>
            <a:r>
              <a:rPr lang="de-DE" sz="2400" dirty="0" smtClean="0">
                <a:solidFill>
                  <a:schemeClr val="bg1"/>
                </a:solidFill>
              </a:rPr>
              <a:t>Zahlen und Fakten</a:t>
            </a:r>
            <a:endParaRPr lang="de-DE" sz="2400" dirty="0">
              <a:solidFill>
                <a:schemeClr val="bg1"/>
              </a:solidFill>
            </a:endParaRPr>
          </a:p>
        </p:txBody>
      </p:sp>
      <p:sp>
        <p:nvSpPr>
          <p:cNvPr id="6" name="Rechteck 5"/>
          <p:cNvSpPr/>
          <p:nvPr/>
        </p:nvSpPr>
        <p:spPr>
          <a:xfrm>
            <a:off x="1044000" y="2269999"/>
            <a:ext cx="6966812" cy="2513509"/>
          </a:xfrm>
          <a:prstGeom prst="rect">
            <a:avLst/>
          </a:prstGeom>
        </p:spPr>
        <p:txBody>
          <a:bodyPr wrap="square" lIns="0" tIns="0" rIns="0" bIns="0">
            <a:spAutoFit/>
          </a:bodyPr>
          <a:lstStyle/>
          <a:p>
            <a:pPr marL="342900" indent="-342900">
              <a:lnSpc>
                <a:spcPct val="120000"/>
              </a:lnSpc>
              <a:spcAft>
                <a:spcPts val="1200"/>
              </a:spcAft>
              <a:buClr>
                <a:schemeClr val="accent2"/>
              </a:buClr>
              <a:buFont typeface="Wingdings" charset="2"/>
              <a:buChar char="§"/>
            </a:pPr>
            <a:r>
              <a:rPr lang="de-DE" sz="2000" dirty="0"/>
              <a:t>Die Stiftung ist selbstlos tätig. Sie verfolgt nicht in erster Linie eigenwirtschaftliche Zwecke.</a:t>
            </a:r>
          </a:p>
          <a:p>
            <a:pPr marL="342900" indent="-342900">
              <a:lnSpc>
                <a:spcPct val="120000"/>
              </a:lnSpc>
              <a:spcAft>
                <a:spcPts val="1200"/>
              </a:spcAft>
              <a:buClr>
                <a:schemeClr val="accent2"/>
              </a:buClr>
              <a:buFont typeface="Wingdings" charset="2"/>
              <a:buChar char="§"/>
            </a:pPr>
            <a:r>
              <a:rPr lang="de-DE" sz="2000" dirty="0"/>
              <a:t>Die verfügbaren Mittel dürfen nur für satzungsmäßige Zwecke ausgegeben werden.</a:t>
            </a:r>
          </a:p>
          <a:p>
            <a:pPr marL="342900" indent="-342900">
              <a:lnSpc>
                <a:spcPct val="120000"/>
              </a:lnSpc>
              <a:spcAft>
                <a:spcPts val="1200"/>
              </a:spcAft>
              <a:buClr>
                <a:schemeClr val="accent2"/>
              </a:buClr>
              <a:buFont typeface="Wingdings" charset="2"/>
              <a:buChar char="§"/>
            </a:pPr>
            <a:r>
              <a:rPr lang="de-DE" sz="2000" dirty="0"/>
              <a:t>Ein Rechtsanspruch auf Zuwendung aus Stiftungsmitteln besteht nicht. </a:t>
            </a:r>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3941526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endParaRPr lang="de-DE"/>
          </a:p>
        </p:txBody>
      </p:sp>
      <p:sp>
        <p:nvSpPr>
          <p:cNvPr id="3" name="Foliennummernplatzhalter 2"/>
          <p:cNvSpPr>
            <a:spLocks noGrp="1"/>
          </p:cNvSpPr>
          <p:nvPr>
            <p:ph type="sldNum" sz="quarter" idx="12"/>
          </p:nvPr>
        </p:nvSpPr>
        <p:spPr/>
        <p:txBody>
          <a:bodyPr/>
          <a:lstStyle/>
          <a:p>
            <a:fld id="{5E4ED3FA-C623-9C4C-9F77-F67245FBC70A}" type="slidenum">
              <a:rPr lang="de-DE" smtClean="0"/>
              <a:pPr/>
              <a:t>7</a:t>
            </a:fld>
            <a:endParaRPr lang="de-DE"/>
          </a:p>
        </p:txBody>
      </p:sp>
      <p:sp>
        <p:nvSpPr>
          <p:cNvPr id="4" name="Textfeld 3"/>
          <p:cNvSpPr txBox="1"/>
          <p:nvPr/>
        </p:nvSpPr>
        <p:spPr>
          <a:xfrm>
            <a:off x="1043610" y="1548000"/>
            <a:ext cx="3023428" cy="461665"/>
          </a:xfrm>
          <a:prstGeom prst="rect">
            <a:avLst/>
          </a:prstGeom>
          <a:solidFill>
            <a:schemeClr val="accent1"/>
          </a:solidFill>
        </p:spPr>
        <p:txBody>
          <a:bodyPr wrap="square" rtlCol="0">
            <a:spAutoFit/>
          </a:bodyPr>
          <a:lstStyle/>
          <a:p>
            <a:r>
              <a:rPr lang="de-DE" sz="2400" dirty="0" smtClean="0">
                <a:solidFill>
                  <a:schemeClr val="bg1"/>
                </a:solidFill>
              </a:rPr>
              <a:t>Organe der Stiftung</a:t>
            </a:r>
            <a:endParaRPr lang="de-DE" sz="2400" dirty="0">
              <a:solidFill>
                <a:schemeClr val="bg1"/>
              </a:solidFill>
            </a:endParaRPr>
          </a:p>
        </p:txBody>
      </p:sp>
      <p:sp>
        <p:nvSpPr>
          <p:cNvPr id="6" name="Rechteck 5"/>
          <p:cNvSpPr/>
          <p:nvPr/>
        </p:nvSpPr>
        <p:spPr>
          <a:xfrm>
            <a:off x="1043607" y="2269999"/>
            <a:ext cx="7514605" cy="4221668"/>
          </a:xfrm>
          <a:prstGeom prst="rect">
            <a:avLst/>
          </a:prstGeom>
        </p:spPr>
        <p:txBody>
          <a:bodyPr wrap="square" lIns="0" tIns="0" rIns="0" bIns="0">
            <a:spAutoFit/>
          </a:bodyPr>
          <a:lstStyle/>
          <a:p>
            <a:pPr>
              <a:lnSpc>
                <a:spcPct val="120000"/>
              </a:lnSpc>
              <a:spcAft>
                <a:spcPts val="600"/>
              </a:spcAft>
            </a:pPr>
            <a:r>
              <a:rPr lang="de-DE" sz="2000" b="1" dirty="0">
                <a:solidFill>
                  <a:schemeClr val="accent2"/>
                </a:solidFill>
              </a:rPr>
              <a:t>Das Kuratorium</a:t>
            </a:r>
          </a:p>
          <a:p>
            <a:pPr>
              <a:lnSpc>
                <a:spcPct val="120000"/>
              </a:lnSpc>
              <a:spcAft>
                <a:spcPts val="1200"/>
              </a:spcAft>
            </a:pPr>
            <a:r>
              <a:rPr lang="de-DE" sz="2000" dirty="0"/>
              <a:t>besteht aus bis zu 20 namhaften und fachlich anerkannten </a:t>
            </a:r>
            <a:r>
              <a:rPr lang="de-DE" sz="2000" dirty="0" err="1" smtClean="0"/>
              <a:t>Persönlich-</a:t>
            </a:r>
            <a:r>
              <a:rPr lang="de-DE" sz="2000" dirty="0" err="1" smtClean="0"/>
              <a:t>keiten</a:t>
            </a:r>
            <a:r>
              <a:rPr lang="de-DE" sz="2000" dirty="0" smtClean="0"/>
              <a:t> aus </a:t>
            </a:r>
            <a:r>
              <a:rPr lang="de-DE" sz="2000" dirty="0"/>
              <a:t>Wirtschaft, Wissenschaft und Verwaltung sowie je einem Vertreter der in der </a:t>
            </a:r>
            <a:r>
              <a:rPr lang="de-DE" sz="2000" dirty="0" smtClean="0"/>
              <a:t>Ratsversammlung </a:t>
            </a:r>
            <a:r>
              <a:rPr lang="de-DE" sz="2000" dirty="0"/>
              <a:t>der </a:t>
            </a:r>
            <a:r>
              <a:rPr lang="de-DE" sz="2000" dirty="0" smtClean="0"/>
              <a:t>Stadt vertretenen </a:t>
            </a:r>
            <a:r>
              <a:rPr lang="de-DE" sz="2000" dirty="0"/>
              <a:t>Fraktionen.</a:t>
            </a:r>
          </a:p>
          <a:p>
            <a:pPr>
              <a:lnSpc>
                <a:spcPct val="120000"/>
              </a:lnSpc>
            </a:pPr>
            <a:r>
              <a:rPr lang="de-DE" sz="2000" dirty="0"/>
              <a:t> </a:t>
            </a:r>
          </a:p>
          <a:p>
            <a:pPr>
              <a:lnSpc>
                <a:spcPct val="120000"/>
              </a:lnSpc>
              <a:spcAft>
                <a:spcPts val="600"/>
              </a:spcAft>
            </a:pPr>
            <a:r>
              <a:rPr lang="de-DE" sz="2000" b="1" dirty="0">
                <a:solidFill>
                  <a:schemeClr val="accent2"/>
                </a:solidFill>
              </a:rPr>
              <a:t>Der Vorstand</a:t>
            </a:r>
            <a:endParaRPr lang="de-DE" sz="2000" dirty="0">
              <a:solidFill>
                <a:schemeClr val="accent2"/>
              </a:solidFill>
            </a:endParaRPr>
          </a:p>
          <a:p>
            <a:pPr>
              <a:lnSpc>
                <a:spcPct val="120000"/>
              </a:lnSpc>
              <a:spcAft>
                <a:spcPts val="1200"/>
              </a:spcAft>
            </a:pPr>
            <a:r>
              <a:rPr lang="de-DE" sz="2000" dirty="0"/>
              <a:t>besteht aus bis zu vier Personen. Satzungsgemäß gehören dem Vorstand der Oberbürgermeister der Stadt Leipzig als Vorstandsvorsitzender und die/der Beigeordnete für Finanzen als stellvertretende/</a:t>
            </a:r>
            <a:r>
              <a:rPr lang="de-DE" sz="2000" dirty="0" err="1"/>
              <a:t>r</a:t>
            </a:r>
            <a:r>
              <a:rPr lang="de-DE" sz="2000" dirty="0"/>
              <a:t> Vorsitzende an.</a:t>
            </a:r>
          </a:p>
          <a:p>
            <a:pPr>
              <a:lnSpc>
                <a:spcPct val="120000"/>
              </a:lnSpc>
              <a:spcAft>
                <a:spcPts val="1200"/>
              </a:spcAft>
            </a:pPr>
            <a:r>
              <a:rPr lang="de-DE" sz="2000" dirty="0"/>
              <a:t> </a:t>
            </a:r>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37885353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endParaRPr lang="de-DE"/>
          </a:p>
        </p:txBody>
      </p:sp>
      <p:sp>
        <p:nvSpPr>
          <p:cNvPr id="3" name="Foliennummernplatzhalter 2"/>
          <p:cNvSpPr>
            <a:spLocks noGrp="1"/>
          </p:cNvSpPr>
          <p:nvPr>
            <p:ph type="sldNum" sz="quarter" idx="12"/>
          </p:nvPr>
        </p:nvSpPr>
        <p:spPr/>
        <p:txBody>
          <a:bodyPr/>
          <a:lstStyle/>
          <a:p>
            <a:fld id="{5E4ED3FA-C623-9C4C-9F77-F67245FBC70A}" type="slidenum">
              <a:rPr lang="de-DE" smtClean="0"/>
              <a:pPr/>
              <a:t>8</a:t>
            </a:fld>
            <a:endParaRPr lang="de-DE"/>
          </a:p>
        </p:txBody>
      </p:sp>
      <p:sp>
        <p:nvSpPr>
          <p:cNvPr id="4" name="Textfeld 3"/>
          <p:cNvSpPr txBox="1"/>
          <p:nvPr/>
        </p:nvSpPr>
        <p:spPr>
          <a:xfrm>
            <a:off x="1043610" y="1548000"/>
            <a:ext cx="4583939" cy="461665"/>
          </a:xfrm>
          <a:prstGeom prst="rect">
            <a:avLst/>
          </a:prstGeom>
          <a:solidFill>
            <a:schemeClr val="accent1"/>
          </a:solidFill>
        </p:spPr>
        <p:txBody>
          <a:bodyPr wrap="square" rtlCol="0">
            <a:spAutoFit/>
          </a:bodyPr>
          <a:lstStyle/>
          <a:p>
            <a:r>
              <a:rPr lang="de-DE" sz="2400" dirty="0" smtClean="0">
                <a:solidFill>
                  <a:schemeClr val="bg1"/>
                </a:solidFill>
              </a:rPr>
              <a:t>Voraussetzungen für die Förderung</a:t>
            </a:r>
            <a:endParaRPr lang="de-DE" sz="2400" dirty="0">
              <a:solidFill>
                <a:schemeClr val="bg1"/>
              </a:solidFill>
            </a:endParaRPr>
          </a:p>
        </p:txBody>
      </p:sp>
      <p:sp>
        <p:nvSpPr>
          <p:cNvPr id="6" name="Rechteck 5"/>
          <p:cNvSpPr/>
          <p:nvPr/>
        </p:nvSpPr>
        <p:spPr>
          <a:xfrm>
            <a:off x="1043608" y="2269999"/>
            <a:ext cx="6966812" cy="4031873"/>
          </a:xfrm>
          <a:prstGeom prst="rect">
            <a:avLst/>
          </a:prstGeom>
        </p:spPr>
        <p:txBody>
          <a:bodyPr wrap="square" lIns="0" tIns="0" rIns="0" bIns="0">
            <a:spAutoFit/>
          </a:bodyPr>
          <a:lstStyle/>
          <a:p>
            <a:pPr>
              <a:lnSpc>
                <a:spcPct val="120000"/>
              </a:lnSpc>
              <a:spcAft>
                <a:spcPts val="600"/>
              </a:spcAft>
            </a:pPr>
            <a:r>
              <a:rPr lang="de-DE" sz="2000" b="1" dirty="0" smtClean="0">
                <a:solidFill>
                  <a:schemeClr val="accent2"/>
                </a:solidFill>
              </a:rPr>
              <a:t>Ausschließlichkeit</a:t>
            </a:r>
            <a:endParaRPr lang="de-DE" sz="2000" dirty="0">
              <a:solidFill>
                <a:schemeClr val="accent2"/>
              </a:solidFill>
            </a:endParaRPr>
          </a:p>
          <a:p>
            <a:pPr>
              <a:lnSpc>
                <a:spcPct val="120000"/>
              </a:lnSpc>
            </a:pPr>
            <a:r>
              <a:rPr lang="de-DE" sz="2000" dirty="0"/>
              <a:t>Der Förderantrag kann nicht direktprodukt- bzw. </a:t>
            </a:r>
            <a:r>
              <a:rPr lang="de-DE" sz="2000" dirty="0" smtClean="0"/>
              <a:t>unternehmens-bezogen </a:t>
            </a:r>
            <a:r>
              <a:rPr lang="de-DE" sz="2000" dirty="0"/>
              <a:t>sein. Projekte oder Vorhaben, die ausschließlich </a:t>
            </a:r>
            <a:r>
              <a:rPr lang="de-DE" sz="2000" dirty="0" smtClean="0"/>
              <a:t>die Probleme </a:t>
            </a:r>
            <a:r>
              <a:rPr lang="de-DE" sz="2000" dirty="0"/>
              <a:t>einzelner Unternehmen lösen, werden nicht </a:t>
            </a:r>
            <a:r>
              <a:rPr lang="de-DE" sz="2000" dirty="0" smtClean="0"/>
              <a:t>gefördert.</a:t>
            </a:r>
            <a:endParaRPr lang="de-DE" sz="2000" dirty="0"/>
          </a:p>
          <a:p>
            <a:r>
              <a:rPr lang="de-DE" sz="2000" dirty="0"/>
              <a:t> </a:t>
            </a:r>
          </a:p>
          <a:p>
            <a:pPr>
              <a:spcAft>
                <a:spcPts val="600"/>
              </a:spcAft>
            </a:pPr>
            <a:r>
              <a:rPr lang="de-DE" sz="2000" b="1" dirty="0">
                <a:solidFill>
                  <a:srgbClr val="AA0051"/>
                </a:solidFill>
              </a:rPr>
              <a:t>Kooperation</a:t>
            </a:r>
            <a:endParaRPr lang="de-DE" sz="2000" dirty="0" smtClean="0">
              <a:solidFill>
                <a:srgbClr val="AA0051"/>
              </a:solidFill>
            </a:endParaRPr>
          </a:p>
          <a:p>
            <a:pPr>
              <a:lnSpc>
                <a:spcPct val="120000"/>
              </a:lnSpc>
            </a:pPr>
            <a:r>
              <a:rPr lang="de-DE" sz="2000" dirty="0"/>
              <a:t>An dem Projekt sollen mehrere Partner beteiligt sein. Dabei haben solche Projekte Priorität, die in Zusammenarbeit von </a:t>
            </a:r>
            <a:r>
              <a:rPr lang="de-DE" sz="2000" dirty="0" smtClean="0"/>
              <a:t>wissenschaftlichen </a:t>
            </a:r>
            <a:r>
              <a:rPr lang="de-DE" sz="2000" dirty="0"/>
              <a:t>Einrichtungen und Unternehmen realisiert werden und so den Austausch von Wissen bewirken.</a:t>
            </a:r>
          </a:p>
          <a:p>
            <a:r>
              <a:rPr lang="de-DE" sz="2000" dirty="0"/>
              <a:t> </a:t>
            </a:r>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2637365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endParaRPr lang="de-DE"/>
          </a:p>
        </p:txBody>
      </p:sp>
      <p:sp>
        <p:nvSpPr>
          <p:cNvPr id="3" name="Foliennummernplatzhalter 2"/>
          <p:cNvSpPr>
            <a:spLocks noGrp="1"/>
          </p:cNvSpPr>
          <p:nvPr>
            <p:ph type="sldNum" sz="quarter" idx="12"/>
          </p:nvPr>
        </p:nvSpPr>
        <p:spPr/>
        <p:txBody>
          <a:bodyPr/>
          <a:lstStyle/>
          <a:p>
            <a:fld id="{5E4ED3FA-C623-9C4C-9F77-F67245FBC70A}" type="slidenum">
              <a:rPr lang="de-DE" smtClean="0"/>
              <a:pPr/>
              <a:t>9</a:t>
            </a:fld>
            <a:endParaRPr lang="de-DE"/>
          </a:p>
        </p:txBody>
      </p:sp>
      <p:sp>
        <p:nvSpPr>
          <p:cNvPr id="4" name="Textfeld 3"/>
          <p:cNvSpPr txBox="1"/>
          <p:nvPr/>
        </p:nvSpPr>
        <p:spPr>
          <a:xfrm>
            <a:off x="1043610" y="1548000"/>
            <a:ext cx="4583939" cy="461665"/>
          </a:xfrm>
          <a:prstGeom prst="rect">
            <a:avLst/>
          </a:prstGeom>
          <a:solidFill>
            <a:schemeClr val="accent1"/>
          </a:solidFill>
        </p:spPr>
        <p:txBody>
          <a:bodyPr wrap="square" rtlCol="0">
            <a:spAutoFit/>
          </a:bodyPr>
          <a:lstStyle/>
          <a:p>
            <a:r>
              <a:rPr lang="de-DE" sz="2400" dirty="0" smtClean="0">
                <a:solidFill>
                  <a:schemeClr val="bg1"/>
                </a:solidFill>
              </a:rPr>
              <a:t>Voraussetzungen für die Förderung</a:t>
            </a:r>
            <a:endParaRPr lang="de-DE" sz="2400" dirty="0">
              <a:solidFill>
                <a:schemeClr val="bg1"/>
              </a:solidFill>
            </a:endParaRPr>
          </a:p>
        </p:txBody>
      </p:sp>
      <p:sp>
        <p:nvSpPr>
          <p:cNvPr id="6" name="Rechteck 5"/>
          <p:cNvSpPr/>
          <p:nvPr/>
        </p:nvSpPr>
        <p:spPr>
          <a:xfrm>
            <a:off x="1043607" y="2269999"/>
            <a:ext cx="7514605" cy="4093429"/>
          </a:xfrm>
          <a:prstGeom prst="rect">
            <a:avLst/>
          </a:prstGeom>
        </p:spPr>
        <p:txBody>
          <a:bodyPr wrap="square" lIns="0" tIns="0" rIns="0" bIns="0">
            <a:spAutoFit/>
          </a:bodyPr>
          <a:lstStyle/>
          <a:p>
            <a:pPr>
              <a:lnSpc>
                <a:spcPct val="120000"/>
              </a:lnSpc>
              <a:spcAft>
                <a:spcPts val="600"/>
              </a:spcAft>
            </a:pPr>
            <a:r>
              <a:rPr lang="de-DE" sz="2000" b="1" dirty="0" smtClean="0">
                <a:solidFill>
                  <a:schemeClr val="accent2"/>
                </a:solidFill>
              </a:rPr>
              <a:t>Zweckbindung</a:t>
            </a:r>
            <a:endParaRPr lang="de-DE" sz="2000" dirty="0">
              <a:solidFill>
                <a:schemeClr val="accent2"/>
              </a:solidFill>
            </a:endParaRPr>
          </a:p>
          <a:p>
            <a:pPr>
              <a:lnSpc>
                <a:spcPct val="120000"/>
              </a:lnSpc>
            </a:pPr>
            <a:r>
              <a:rPr lang="de-DE" sz="2000" dirty="0"/>
              <a:t>Die Antragsteller verpflichten sich, die Förderung ausschließlich für den vereinbarten, gemeinnützigen Zweck zu verwenden. Sie müssen zudem die Gewähr dafür bieten, dass sie ihr Projekt zu Ende führen können. Dazu müssen sie bereit sein, Auskunft über ihre personellen, materiellen und finanziellen Verhältnisse zu geben. </a:t>
            </a:r>
            <a:endParaRPr lang="de-DE" sz="2000" dirty="0" smtClean="0"/>
          </a:p>
          <a:p>
            <a:pPr>
              <a:lnSpc>
                <a:spcPct val="120000"/>
              </a:lnSpc>
            </a:pPr>
            <a:r>
              <a:rPr lang="de-DE" sz="2000" dirty="0"/>
              <a:t> </a:t>
            </a:r>
          </a:p>
          <a:p>
            <a:pPr>
              <a:spcAft>
                <a:spcPts val="600"/>
              </a:spcAft>
            </a:pPr>
            <a:r>
              <a:rPr lang="de-DE" sz="2000" b="1" dirty="0" smtClean="0">
                <a:solidFill>
                  <a:srgbClr val="AA0051"/>
                </a:solidFill>
              </a:rPr>
              <a:t>Öffentlichkeit</a:t>
            </a:r>
            <a:endParaRPr lang="de-DE" sz="2000" dirty="0" smtClean="0">
              <a:solidFill>
                <a:srgbClr val="AA0051"/>
              </a:solidFill>
            </a:endParaRPr>
          </a:p>
          <a:p>
            <a:pPr>
              <a:lnSpc>
                <a:spcPct val="120000"/>
              </a:lnSpc>
            </a:pPr>
            <a:r>
              <a:rPr lang="de-DE" sz="2000" dirty="0"/>
              <a:t>Die Projektträger müssen die Ergebnisse ihrer geförderten Arbeit auch Dritten zugänglich machen und in Veröffentlichungen </a:t>
            </a:r>
            <a:r>
              <a:rPr lang="de-DE" sz="2000" dirty="0" smtClean="0"/>
              <a:t>vorstellen.</a:t>
            </a:r>
            <a:endParaRPr lang="de-DE" sz="2000" dirty="0"/>
          </a:p>
          <a:p>
            <a:r>
              <a:rPr lang="de-DE" sz="2000" dirty="0"/>
              <a:t> </a:t>
            </a:r>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15981861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Design">
  <a:themeElements>
    <a:clrScheme name="Benutzerdefiniert 6">
      <a:dk1>
        <a:srgbClr val="1D2452"/>
      </a:dk1>
      <a:lt1>
        <a:sysClr val="window" lastClr="FFFFFF"/>
      </a:lt1>
      <a:dk2>
        <a:srgbClr val="1F497D"/>
      </a:dk2>
      <a:lt2>
        <a:srgbClr val="EEECE1"/>
      </a:lt2>
      <a:accent1>
        <a:srgbClr val="002055"/>
      </a:accent1>
      <a:accent2>
        <a:srgbClr val="AA0051"/>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1FA07D9A09A440A060260FBACD8473" ma:contentTypeVersion="0" ma:contentTypeDescription="Create a new document." ma:contentTypeScope="" ma:versionID="12eb84ac397744c146ed2774a514a5c2">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36387C-7FA2-41C6-B1F4-C9A9C73729DB}"/>
</file>

<file path=customXml/itemProps2.xml><?xml version="1.0" encoding="utf-8"?>
<ds:datastoreItem xmlns:ds="http://schemas.openxmlformats.org/officeDocument/2006/customXml" ds:itemID="{761507D0-D045-4EBC-9395-64A2D0AECBA8}"/>
</file>

<file path=customXml/itemProps3.xml><?xml version="1.0" encoding="utf-8"?>
<ds:datastoreItem xmlns:ds="http://schemas.openxmlformats.org/officeDocument/2006/customXml" ds:itemID="{0EBC3257-976F-4C2D-A729-9D97F9A785B7}"/>
</file>

<file path=docProps/app.xml><?xml version="1.0" encoding="utf-8"?>
<Properties xmlns="http://schemas.openxmlformats.org/officeDocument/2006/extended-properties" xmlns:vt="http://schemas.openxmlformats.org/officeDocument/2006/docPropsVTypes">
  <TotalTime>0</TotalTime>
  <Words>981</Words>
  <Application>Microsoft Macintosh PowerPoint</Application>
  <PresentationFormat>Bildschirmpräsentation (4:3)</PresentationFormat>
  <Paragraphs>129</Paragraphs>
  <Slides>21</Slides>
  <Notes>12</Notes>
  <HiddenSlides>0</HiddenSlides>
  <MMClips>0</MMClips>
  <ScaleCrop>false</ScaleCrop>
  <HeadingPairs>
    <vt:vector size="6" baseType="variant">
      <vt:variant>
        <vt:lpstr>Verwendete Schriftarten</vt:lpstr>
      </vt:variant>
      <vt:variant>
        <vt:i4>1</vt:i4>
      </vt:variant>
      <vt:variant>
        <vt:lpstr>Entwurfsvorlage</vt:lpstr>
      </vt:variant>
      <vt:variant>
        <vt:i4>1</vt:i4>
      </vt:variant>
      <vt:variant>
        <vt:lpstr>Folientitel</vt:lpstr>
      </vt:variant>
      <vt:variant>
        <vt:i4>21</vt:i4>
      </vt:variant>
    </vt:vector>
  </HeadingPairs>
  <TitlesOfParts>
    <vt:vector size="23" baseType="lpstr">
      <vt:lpstr>Calibri</vt:lpstr>
      <vt:lpstr>Office-Design</vt:lpstr>
      <vt:lpstr>Leipziger Stiftung  für Innovation und Technologietransfer</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Vielen Dank für Ihre Aufmerksamkeit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Leipziger Stiftung  für Innovation und Technologietransfer</dc:title>
  <dc:creator>Eva Kell</dc:creator>
  <cp:lastModifiedBy>Torsten Kell</cp:lastModifiedBy>
  <cp:revision>38</cp:revision>
  <dcterms:created xsi:type="dcterms:W3CDTF">2016-05-09T13:56:00Z</dcterms:created>
  <dcterms:modified xsi:type="dcterms:W3CDTF">2016-05-09T13:57:28Z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0x010100EB1FA07D9A09A440A060260FBACD8473</vt:lpwstr>
  </property>
</Properties>
</file>